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media/image21.jpg" ContentType="image/png"/>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18" r:id="rId2"/>
    <p:sldMasterId id="2147483720" r:id="rId3"/>
    <p:sldMasterId id="2147483704" r:id="rId4"/>
    <p:sldMasterId id="2147483708" r:id="rId5"/>
    <p:sldMasterId id="2147483712" r:id="rId6"/>
    <p:sldMasterId id="2147483724" r:id="rId7"/>
    <p:sldMasterId id="2147483722" r:id="rId8"/>
    <p:sldMasterId id="2147483727" r:id="rId9"/>
  </p:sldMasterIdLst>
  <p:notesMasterIdLst>
    <p:notesMasterId r:id="rId71"/>
  </p:notesMasterIdLst>
  <p:handoutMasterIdLst>
    <p:handoutMasterId r:id="rId72"/>
  </p:handoutMasterIdLst>
  <p:sldIdLst>
    <p:sldId id="256" r:id="rId10"/>
    <p:sldId id="382" r:id="rId11"/>
    <p:sldId id="258" r:id="rId12"/>
    <p:sldId id="260" r:id="rId13"/>
    <p:sldId id="261" r:id="rId14"/>
    <p:sldId id="262" r:id="rId15"/>
    <p:sldId id="263" r:id="rId16"/>
    <p:sldId id="335" r:id="rId17"/>
    <p:sldId id="264" r:id="rId18"/>
    <p:sldId id="336" r:id="rId19"/>
    <p:sldId id="337" r:id="rId20"/>
    <p:sldId id="381" r:id="rId21"/>
    <p:sldId id="341" r:id="rId22"/>
    <p:sldId id="265" r:id="rId23"/>
    <p:sldId id="338" r:id="rId24"/>
    <p:sldId id="339" r:id="rId25"/>
    <p:sldId id="340" r:id="rId26"/>
    <p:sldId id="267" r:id="rId27"/>
    <p:sldId id="266" r:id="rId28"/>
    <p:sldId id="342" r:id="rId29"/>
    <p:sldId id="268" r:id="rId30"/>
    <p:sldId id="272" r:id="rId31"/>
    <p:sldId id="345" r:id="rId32"/>
    <p:sldId id="343" r:id="rId33"/>
    <p:sldId id="344" r:id="rId34"/>
    <p:sldId id="347" r:id="rId35"/>
    <p:sldId id="346" r:id="rId36"/>
    <p:sldId id="348" r:id="rId37"/>
    <p:sldId id="349" r:id="rId38"/>
    <p:sldId id="350" r:id="rId39"/>
    <p:sldId id="270" r:id="rId40"/>
    <p:sldId id="351" r:id="rId41"/>
    <p:sldId id="352" r:id="rId42"/>
    <p:sldId id="353" r:id="rId43"/>
    <p:sldId id="354" r:id="rId44"/>
    <p:sldId id="356" r:id="rId45"/>
    <p:sldId id="355" r:id="rId46"/>
    <p:sldId id="357" r:id="rId47"/>
    <p:sldId id="358" r:id="rId48"/>
    <p:sldId id="359" r:id="rId49"/>
    <p:sldId id="360" r:id="rId50"/>
    <p:sldId id="361" r:id="rId51"/>
    <p:sldId id="362" r:id="rId52"/>
    <p:sldId id="380" r:id="rId53"/>
    <p:sldId id="378" r:id="rId54"/>
    <p:sldId id="379" r:id="rId55"/>
    <p:sldId id="363" r:id="rId56"/>
    <p:sldId id="364" r:id="rId57"/>
    <p:sldId id="365" r:id="rId58"/>
    <p:sldId id="366" r:id="rId59"/>
    <p:sldId id="367" r:id="rId60"/>
    <p:sldId id="368" r:id="rId61"/>
    <p:sldId id="369" r:id="rId62"/>
    <p:sldId id="370" r:id="rId63"/>
    <p:sldId id="372" r:id="rId64"/>
    <p:sldId id="373" r:id="rId65"/>
    <p:sldId id="334" r:id="rId66"/>
    <p:sldId id="376" r:id="rId67"/>
    <p:sldId id="375" r:id="rId68"/>
    <p:sldId id="377" r:id="rId69"/>
    <p:sldId id="374"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400" autoAdjust="0"/>
  </p:normalViewPr>
  <p:slideViewPr>
    <p:cSldViewPr>
      <p:cViewPr varScale="1">
        <p:scale>
          <a:sx n="50" d="100"/>
          <a:sy n="50" d="100"/>
        </p:scale>
        <p:origin x="1411" y="48"/>
      </p:cViewPr>
      <p:guideLst>
        <p:guide orient="horz" pos="2160"/>
        <p:guide pos="2880"/>
      </p:guideLst>
    </p:cSldViewPr>
  </p:slideViewPr>
  <p:notesTextViewPr>
    <p:cViewPr>
      <p:scale>
        <a:sx n="1" d="1"/>
        <a:sy n="1" d="1"/>
      </p:scale>
      <p:origin x="0" y="0"/>
    </p:cViewPr>
  </p:notesTextViewPr>
  <p:notesViewPr>
    <p:cSldViewPr>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slide" Target="slides/slide59.xml"/><Relationship Id="rId76"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D773E6F-486B-49FC-9E77-F712236F7BEA}" type="datetimeFigureOut">
              <a:rPr lang="en-CA" smtClean="0"/>
              <a:t>2019-03-19</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BB1E5FE-ACF7-4543-BE53-B4BC21A26DA2}" type="slidenum">
              <a:rPr lang="en-CA" smtClean="0"/>
              <a:t>‹#›</a:t>
            </a:fld>
            <a:endParaRPr lang="en-CA"/>
          </a:p>
        </p:txBody>
      </p:sp>
    </p:spTree>
    <p:extLst>
      <p:ext uri="{BB962C8B-B14F-4D97-AF65-F5344CB8AC3E}">
        <p14:creationId xmlns:p14="http://schemas.microsoft.com/office/powerpoint/2010/main" val="2405052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0276EA-3C31-4611-A025-ED657C64D3CB}" type="datetimeFigureOut">
              <a:rPr lang="en-CA" smtClean="0"/>
              <a:t>2019-03-19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A93C59-0753-49D0-BDBB-2997D14E9004}" type="slidenum">
              <a:rPr lang="en-CA" smtClean="0"/>
              <a:t>‹#›</a:t>
            </a:fld>
            <a:endParaRPr lang="en-CA"/>
          </a:p>
        </p:txBody>
      </p:sp>
    </p:spTree>
    <p:extLst>
      <p:ext uri="{BB962C8B-B14F-4D97-AF65-F5344CB8AC3E}">
        <p14:creationId xmlns:p14="http://schemas.microsoft.com/office/powerpoint/2010/main" val="3043984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DA93C59-0753-49D0-BDBB-2997D14E9004}" type="slidenum">
              <a:rPr lang="en-CA" smtClean="0"/>
              <a:t>53</a:t>
            </a:fld>
            <a:endParaRPr lang="en-CA"/>
          </a:p>
        </p:txBody>
      </p:sp>
    </p:spTree>
    <p:extLst>
      <p:ext uri="{BB962C8B-B14F-4D97-AF65-F5344CB8AC3E}">
        <p14:creationId xmlns:p14="http://schemas.microsoft.com/office/powerpoint/2010/main" val="631277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1180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9611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5_Custom Layout">
    <p:bg>
      <p:bgPr>
        <a:blipFill dpi="0" rotWithShape="1">
          <a:blip r:embed="rId2">
            <a:alphaModFix amt="20000"/>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24744"/>
            <a:ext cx="7772400" cy="792088"/>
          </a:xfrm>
          <a:prstGeom prst="rect">
            <a:avLst/>
          </a:prstGeom>
        </p:spPr>
        <p:txBody>
          <a:bodyPr/>
          <a:lstStyle>
            <a:lvl1pPr algn="ctr">
              <a:defRPr sz="4000" b="1">
                <a:solidFill>
                  <a:schemeClr val="tx1"/>
                </a:solidFill>
                <a:latin typeface="Arial" panose="020B0604020202020204" pitchFamily="34" charset="0"/>
                <a:cs typeface="Arial" panose="020B0604020202020204" pitchFamily="34" charset="0"/>
              </a:defRPr>
            </a:lvl1pPr>
          </a:lstStyle>
          <a:p>
            <a:r>
              <a:rPr lang="en-US" dirty="0"/>
              <a:t>Click to edit Master title style</a:t>
            </a:r>
            <a:endParaRPr lang="en-CA" dirty="0"/>
          </a:p>
        </p:txBody>
      </p:sp>
    </p:spTree>
    <p:extLst>
      <p:ext uri="{BB962C8B-B14F-4D97-AF65-F5344CB8AC3E}">
        <p14:creationId xmlns:p14="http://schemas.microsoft.com/office/powerpoint/2010/main" val="2346331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325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142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204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556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915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1044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DF1C5D21-6DF2-42FE-B240-489219A29BD4}" type="datetimeFigureOut">
              <a:rPr lang="en-CA" smtClean="0"/>
              <a:t>2019-03-19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1338689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DF1C5D21-6DF2-42FE-B240-489219A29BD4}" type="datetimeFigureOut">
              <a:rPr lang="en-CA" smtClean="0"/>
              <a:t>2019-03-19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2431992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1C5D21-6DF2-42FE-B240-489219A29BD4}" type="datetimeFigureOut">
              <a:rPr lang="en-CA" smtClean="0"/>
              <a:t>2019-03-19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3370721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DF1C5D21-6DF2-42FE-B240-489219A29BD4}" type="datetimeFigureOut">
              <a:rPr lang="en-CA" smtClean="0"/>
              <a:t>2019-03-19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1086845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DF1C5D21-6DF2-42FE-B240-489219A29BD4}" type="datetimeFigureOut">
              <a:rPr lang="en-CA" smtClean="0"/>
              <a:t>2019-03-19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451226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DF1C5D21-6DF2-42FE-B240-489219A29BD4}" type="datetimeFigureOut">
              <a:rPr lang="en-CA" smtClean="0"/>
              <a:t>2019-03-19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1984129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1C5D21-6DF2-42FE-B240-489219A29BD4}" type="datetimeFigureOut">
              <a:rPr lang="en-CA" smtClean="0"/>
              <a:t>2019-03-19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13336333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1C5D21-6DF2-42FE-B240-489219A29BD4}" type="datetimeFigureOut">
              <a:rPr lang="en-CA" smtClean="0"/>
              <a:t>2019-03-19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184069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1C5D21-6DF2-42FE-B240-489219A29BD4}" type="datetimeFigureOut">
              <a:rPr lang="en-CA" smtClean="0"/>
              <a:t>2019-03-19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23758829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DF1C5D21-6DF2-42FE-B240-489219A29BD4}" type="datetimeFigureOut">
              <a:rPr lang="en-CA" smtClean="0"/>
              <a:t>2019-03-19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824588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DF1C5D21-6DF2-42FE-B240-489219A29BD4}" type="datetimeFigureOut">
              <a:rPr lang="en-CA" smtClean="0"/>
              <a:t>2019-03-19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5F20D21-963F-4513-9F92-1ADD6567270F}" type="slidenum">
              <a:rPr lang="en-CA" smtClean="0"/>
              <a:t>‹#›</a:t>
            </a:fld>
            <a:endParaRPr lang="en-CA"/>
          </a:p>
        </p:txBody>
      </p:sp>
    </p:spTree>
    <p:extLst>
      <p:ext uri="{BB962C8B-B14F-4D97-AF65-F5344CB8AC3E}">
        <p14:creationId xmlns:p14="http://schemas.microsoft.com/office/powerpoint/2010/main" val="21281363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4.xml"/><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7.xml"/><Relationship Id="rId1" Type="http://schemas.openxmlformats.org/officeDocument/2006/relationships/slideLayout" Target="../slideLayouts/slideLayout8.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9.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193416" y="153923"/>
            <a:ext cx="6705600" cy="65532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010400" y="152399"/>
            <a:ext cx="1981200" cy="655624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5" descr="SharedServices_PowerPoint_BCmap"/>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92100" y="1879535"/>
            <a:ext cx="5672137" cy="482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89680" y="260648"/>
            <a:ext cx="6276975" cy="100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8930930"/>
      </p:ext>
    </p:extLst>
  </p:cSld>
  <p:clrMap bg1="lt1" tx1="dk1" bg2="lt2" tx2="dk2" accent1="accent1" accent2="accent2" accent3="accent3" accent4="accent4" accent5="accent5" accent6="accent6" hlink="hlink" folHlink="folHlink"/>
  <p:sldLayoutIdLst>
    <p:sldLayoutId id="2147483715" r:id="rId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152399" y="152400"/>
            <a:ext cx="8814047" cy="134644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1520" y="5936946"/>
            <a:ext cx="783626" cy="654457"/>
          </a:xfrm>
          <a:prstGeom prst="rect">
            <a:avLst/>
          </a:prstGeom>
          <a:noFill/>
          <a:ln w="38100">
            <a:solidFill>
              <a:srgbClr val="800000"/>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259631" y="6045099"/>
            <a:ext cx="7629525"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2029519"/>
      </p:ext>
    </p:extLst>
  </p:cSld>
  <p:clrMap bg1="lt1" tx1="dk1" bg2="lt2" tx2="dk2" accent1="accent1" accent2="accent2" accent3="accent3" accent4="accent4" accent5="accent5" accent6="accent6" hlink="hlink" folHlink="folHlink"/>
  <p:sldLayoutIdLst>
    <p:sldLayoutId id="2147483719" r:id="rId1"/>
    <p:sldLayoutId id="2147483726" r:id="rId2"/>
  </p:sldLayoutIdLst>
  <p:txStyles>
    <p:title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2"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1520" y="5936946"/>
            <a:ext cx="783626" cy="654457"/>
          </a:xfrm>
          <a:prstGeom prst="rect">
            <a:avLst/>
          </a:prstGeom>
          <a:noFill/>
          <a:ln w="38100">
            <a:solidFill>
              <a:srgbClr val="800000"/>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59631" y="6045099"/>
            <a:ext cx="7629525"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910511"/>
      </p:ext>
    </p:extLst>
  </p:cSld>
  <p:clrMap bg1="lt1" tx1="dk1" bg2="lt2" tx2="dk2" accent1="accent1" accent2="accent2" accent3="accent3" accent4="accent4" accent5="accent5" accent6="accent6" hlink="hlink" folHlink="folHlink"/>
  <p:sldLayoutIdLst>
    <p:sldLayoutId id="2147483721" r:id="rId1"/>
  </p:sldLayoutIdLst>
  <p:txStyles>
    <p:title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152399" y="152400"/>
            <a:ext cx="8814047" cy="134644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0969495"/>
      </p:ext>
    </p:extLst>
  </p:cSld>
  <p:clrMap bg1="lt1" tx1="dk1" bg2="lt2" tx2="dk2" accent1="accent1" accent2="accent2" accent3="accent3" accent4="accent4" accent5="accent5" accent6="accent6" hlink="hlink" folHlink="folHlink"/>
  <p:sldLayoutIdLst>
    <p:sldLayoutId id="2147483705" r:id="rId1"/>
  </p:sldLayoutIdLst>
  <p:txStyles>
    <p:title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107504" y="153923"/>
            <a:ext cx="6791512" cy="65532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7010400" y="152399"/>
            <a:ext cx="2026096" cy="655624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5" descr="SharedServices_PowerPoint_BCmap"/>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92099" y="1700808"/>
            <a:ext cx="5672137" cy="482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95536" y="5687114"/>
            <a:ext cx="874145" cy="841282"/>
          </a:xfrm>
          <a:prstGeom prst="ellipse">
            <a:avLst/>
          </a:prstGeom>
          <a:noFill/>
          <a:ln w="38100" cap="rnd">
            <a:solidFill>
              <a:schemeClr val="accent1">
                <a:lumMod val="75000"/>
              </a:schemeClr>
            </a:solidFill>
          </a:ln>
          <a:effectLst/>
          <a:scene3d>
            <a:camera prst="orthographicFront"/>
            <a:lightRig rig="contrasting" dir="t">
              <a:rot lat="0" lon="0" rev="3000000"/>
            </a:lightRig>
          </a:scene3d>
          <a:sp3d contourW="7620">
            <a:bevelT w="95250" h="31750"/>
            <a:contourClr>
              <a:srgbClr val="333333"/>
            </a:contourClr>
          </a:sp3d>
        </p:spPr>
      </p:pic>
      <p:pic>
        <p:nvPicPr>
          <p:cNvPr id="2050"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07610" y="974532"/>
            <a:ext cx="659130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9791463"/>
      </p:ext>
    </p:extLst>
  </p:cSld>
  <p:clrMap bg1="lt1" tx1="dk1" bg2="lt2" tx2="dk2" accent1="accent1" accent2="accent2" accent3="accent3" accent4="accent4" accent5="accent5" accent6="accent6" hlink="hlink" folHlink="folHlink"/>
  <p:sldLayoutIdLst>
    <p:sldLayoutId id="2147483709" r:id="rId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6646480"/>
      </p:ext>
    </p:extLst>
  </p:cSld>
  <p:clrMap bg1="lt1" tx1="dk1" bg2="lt2" tx2="dk2" accent1="accent1" accent2="accent2" accent3="accent3" accent4="accent4" accent5="accent5" accent6="accent6" hlink="hlink" folHlink="folHlink"/>
  <p:sldLayoutIdLst>
    <p:sldLayoutId id="214748371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0100598"/>
      </p:ext>
    </p:extLst>
  </p:cSld>
  <p:clrMap bg1="lt1" tx1="dk1" bg2="lt2" tx2="dk2" accent1="accent1" accent2="accent2" accent3="accent3" accent4="accent4" accent5="accent5" accent6="accent6" hlink="hlink" folHlink="folHlink"/>
  <p:sldLayoutIdLst>
    <p:sldLayoutId id="214748372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extBox 1"/>
          <p:cNvSpPr txBox="1"/>
          <p:nvPr userDrawn="1"/>
        </p:nvSpPr>
        <p:spPr>
          <a:xfrm>
            <a:off x="1339488" y="5170640"/>
            <a:ext cx="7590466" cy="400110"/>
          </a:xfrm>
          <a:prstGeom prst="rect">
            <a:avLst/>
          </a:prstGeom>
          <a:gradFill>
            <a:gsLst>
              <a:gs pos="0">
                <a:srgbClr val="800000"/>
              </a:gs>
              <a:gs pos="0">
                <a:schemeClr val="accent2">
                  <a:lumMod val="40000"/>
                  <a:lumOff val="60000"/>
                </a:schemeClr>
              </a:gs>
            </a:gsLst>
            <a:lin ang="5400000" scaled="0"/>
          </a:gradFill>
          <a:ln w="38100" cap="sq">
            <a:solidFill>
              <a:srgbClr val="002060"/>
            </a:solidFill>
            <a:miter lim="800000"/>
          </a:ln>
        </p:spPr>
        <p:txBody>
          <a:bodyPr wrap="square" rtlCol="0">
            <a:spAutoFit/>
          </a:bodyPr>
          <a:lstStyle/>
          <a:p>
            <a:pPr algn="r"/>
            <a:r>
              <a:rPr lang="en-CA" sz="2000" b="1" dirty="0">
                <a:solidFill>
                  <a:schemeClr val="tx1">
                    <a:lumMod val="65000"/>
                    <a:lumOff val="35000"/>
                  </a:schemeClr>
                </a:solidFill>
                <a:latin typeface="Century Gothic" panose="020B0502020202020204" pitchFamily="34" charset="0"/>
              </a:rPr>
              <a:t>British</a:t>
            </a:r>
            <a:r>
              <a:rPr lang="en-CA" sz="2000" b="1" baseline="0" dirty="0">
                <a:solidFill>
                  <a:schemeClr val="tx1">
                    <a:lumMod val="65000"/>
                    <a:lumOff val="35000"/>
                  </a:schemeClr>
                </a:solidFill>
                <a:latin typeface="Century Gothic" panose="020B0502020202020204" pitchFamily="34" charset="0"/>
              </a:rPr>
              <a:t> Columbia Wildfire Service: S-230</a:t>
            </a:r>
            <a:endParaRPr lang="en-CA" sz="2000" b="1" dirty="0">
              <a:solidFill>
                <a:schemeClr val="tx1">
                  <a:lumMod val="65000"/>
                  <a:lumOff val="35000"/>
                </a:schemeClr>
              </a:solidFill>
              <a:latin typeface="Century Gothic" panose="020B0502020202020204" pitchFamily="34" charset="0"/>
            </a:endParaRPr>
          </a:p>
        </p:txBody>
      </p:sp>
      <p:sp>
        <p:nvSpPr>
          <p:cNvPr id="3" name="TextBox 2"/>
          <p:cNvSpPr txBox="1"/>
          <p:nvPr userDrawn="1"/>
        </p:nvSpPr>
        <p:spPr>
          <a:xfrm>
            <a:off x="226660" y="1467445"/>
            <a:ext cx="6553200" cy="430887"/>
          </a:xfrm>
          <a:prstGeom prst="rect">
            <a:avLst/>
          </a:prstGeom>
          <a:gradFill>
            <a:gsLst>
              <a:gs pos="0">
                <a:schemeClr val="accent3">
                  <a:lumMod val="40000"/>
                  <a:lumOff val="60000"/>
                </a:schemeClr>
              </a:gs>
              <a:gs pos="79000">
                <a:schemeClr val="bg1"/>
              </a:gs>
              <a:gs pos="44000">
                <a:schemeClr val="accent3">
                  <a:lumMod val="20000"/>
                  <a:lumOff val="80000"/>
                </a:schemeClr>
              </a:gs>
            </a:gsLst>
            <a:lin ang="5400000" scaled="0"/>
          </a:gradFill>
          <a:ln w="38100" cap="sq">
            <a:solidFill>
              <a:srgbClr val="800000"/>
            </a:solidFill>
            <a:miter lim="800000"/>
          </a:ln>
        </p:spPr>
        <p:txBody>
          <a:bodyPr wrap="square" rtlCol="0">
            <a:spAutoFit/>
          </a:bodyPr>
          <a:lstStyle/>
          <a:p>
            <a:pPr algn="ctr"/>
            <a:r>
              <a:rPr lang="en-CA" sz="2200" b="1" dirty="0">
                <a:solidFill>
                  <a:schemeClr val="bg1">
                    <a:lumMod val="25000"/>
                  </a:schemeClr>
                </a:solidFill>
                <a:latin typeface="Century Gothic" panose="020B0502020202020204" pitchFamily="34" charset="0"/>
              </a:rPr>
              <a:t>BRITISH</a:t>
            </a:r>
            <a:r>
              <a:rPr lang="en-CA" sz="2200" b="1" baseline="0" dirty="0">
                <a:solidFill>
                  <a:schemeClr val="bg1">
                    <a:lumMod val="25000"/>
                  </a:schemeClr>
                </a:solidFill>
                <a:latin typeface="Century Gothic" panose="020B0502020202020204" pitchFamily="34" charset="0"/>
              </a:rPr>
              <a:t> COLUMBIA WILDFIRE SERVICE: S-230</a:t>
            </a:r>
            <a:endParaRPr lang="en-CA" sz="2200" b="1" dirty="0">
              <a:solidFill>
                <a:schemeClr val="bg1">
                  <a:lumMod val="25000"/>
                </a:schemeClr>
              </a:solidFill>
              <a:latin typeface="Century Gothic" panose="020B0502020202020204" pitchFamily="34" charset="0"/>
            </a:endParaRPr>
          </a:p>
        </p:txBody>
      </p:sp>
    </p:spTree>
    <p:extLst>
      <p:ext uri="{BB962C8B-B14F-4D97-AF65-F5344CB8AC3E}">
        <p14:creationId xmlns:p14="http://schemas.microsoft.com/office/powerpoint/2010/main" val="788342789"/>
      </p:ext>
    </p:extLst>
  </p:cSld>
  <p:clrMap bg1="lt1" tx1="dk1" bg2="lt2" tx2="dk2" accent1="accent1" accent2="accent2" accent3="accent3" accent4="accent4" accent5="accent5" accent6="accent6" hlink="hlink" folHlink="folHlink"/>
  <p:sldLayoutIdLst>
    <p:sldLayoutId id="214748372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C5D21-6DF2-42FE-B240-489219A29BD4}" type="datetimeFigureOut">
              <a:rPr lang="en-CA" smtClean="0"/>
              <a:t>2019-03-19</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F20D21-963F-4513-9F92-1ADD6567270F}" type="slidenum">
              <a:rPr lang="en-CA" smtClean="0"/>
              <a:t>‹#›</a:t>
            </a:fld>
            <a:endParaRPr lang="en-CA"/>
          </a:p>
        </p:txBody>
      </p:sp>
    </p:spTree>
    <p:extLst>
      <p:ext uri="{BB962C8B-B14F-4D97-AF65-F5344CB8AC3E}">
        <p14:creationId xmlns:p14="http://schemas.microsoft.com/office/powerpoint/2010/main" val="231750108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7051340" y="4335291"/>
            <a:ext cx="1899320" cy="1512169"/>
          </a:xfrm>
          <a:prstGeom prst="rect">
            <a:avLst/>
          </a:prstGeom>
        </p:spPr>
        <p:txBody>
          <a:bodyPr anchor="ctr">
            <a:normAutofit/>
          </a:bodyPr>
          <a:lstStyle>
            <a:lvl1pPr marL="0" indent="0" algn="l" defTabSz="914400" rtl="0" eaLnBrk="1" latinLnBrk="0" hangingPunct="1">
              <a:spcBef>
                <a:spcPct val="20000"/>
              </a:spcBef>
              <a:buClr>
                <a:schemeClr val="accent1"/>
              </a:buClr>
              <a:buFont typeface="Wingdings 2" pitchFamily="18" charset="2"/>
              <a:buNone/>
              <a:defRPr sz="2000" b="1" kern="1200" spc="150" baseline="0">
                <a:solidFill>
                  <a:srgbClr val="FFFFFF"/>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Clr>
                <a:schemeClr val="accent2"/>
              </a:buClr>
              <a:buFont typeface="Wingdings" pitchFamily="2" charset="2"/>
              <a:buNone/>
              <a:defRPr sz="1800" kern="1200" spc="100" baseline="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3"/>
              </a:buClr>
              <a:buFont typeface="Wingdings" pitchFamily="2" charset="2"/>
              <a:buNone/>
              <a:defRPr sz="1600" kern="1200" spc="100" baseline="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4"/>
              </a:buClr>
              <a:buFont typeface="Wingdings" pitchFamily="2" charset="2"/>
              <a:buNone/>
              <a:defRPr sz="14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6"/>
              </a:buClr>
              <a:buFont typeface="Wingdings" pitchFamily="2" charset="2"/>
              <a:buNone/>
              <a:defRPr sz="1300" kern="1200" spc="1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Wingdings" pitchFamily="2" charset="2"/>
              <a:buNone/>
              <a:defRPr sz="12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2"/>
              </a:buClr>
              <a:buFont typeface="Wingdings" pitchFamily="2" charset="2"/>
              <a:buNone/>
              <a:defRPr sz="12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3"/>
              </a:buClr>
              <a:buFont typeface="Wingdings" pitchFamily="2" charset="2"/>
              <a:buNone/>
              <a:defRPr sz="12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5"/>
              </a:buClr>
              <a:buFont typeface="Wingdings" pitchFamily="2" charset="2"/>
              <a:buNone/>
              <a:defRPr sz="1200" kern="1200">
                <a:solidFill>
                  <a:schemeClr val="tx1">
                    <a:tint val="75000"/>
                  </a:schemeClr>
                </a:solidFill>
                <a:latin typeface="+mn-lt"/>
                <a:ea typeface="+mn-ea"/>
                <a:cs typeface="+mn-cs"/>
              </a:defRPr>
            </a:lvl9pPr>
          </a:lstStyle>
          <a:p>
            <a:r>
              <a:rPr lang="en-CA" sz="1800" dirty="0"/>
              <a:t>Introduction to Supervision</a:t>
            </a:r>
          </a:p>
        </p:txBody>
      </p:sp>
    </p:spTree>
    <p:extLst>
      <p:ext uri="{BB962C8B-B14F-4D97-AF65-F5344CB8AC3E}">
        <p14:creationId xmlns:p14="http://schemas.microsoft.com/office/powerpoint/2010/main" val="3623433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2E084B-4E5C-440B-8F1B-93476A45E6D8}"/>
              </a:ext>
            </a:extLst>
          </p:cNvPr>
          <p:cNvSpPr txBox="1"/>
          <p:nvPr/>
        </p:nvSpPr>
        <p:spPr>
          <a:xfrm>
            <a:off x="3131840" y="620688"/>
            <a:ext cx="2579552" cy="707886"/>
          </a:xfrm>
          <a:prstGeom prst="rect">
            <a:avLst/>
          </a:prstGeom>
          <a:noFill/>
        </p:spPr>
        <p:txBody>
          <a:bodyPr wrap="none" rtlCol="0">
            <a:spAutoFit/>
          </a:bodyPr>
          <a:lstStyle/>
          <a:p>
            <a:r>
              <a:rPr lang="en-CA" sz="4000" dirty="0">
                <a:solidFill>
                  <a:schemeClr val="bg1"/>
                </a:solidFill>
              </a:rPr>
              <a:t>Disclaimer</a:t>
            </a:r>
          </a:p>
        </p:txBody>
      </p:sp>
      <p:sp>
        <p:nvSpPr>
          <p:cNvPr id="4" name="Content Placeholder 1">
            <a:extLst>
              <a:ext uri="{FF2B5EF4-FFF2-40B4-BE49-F238E27FC236}">
                <a16:creationId xmlns:a16="http://schemas.microsoft.com/office/drawing/2014/main" id="{5664CAB4-D8BC-4BA3-A5F9-73C79B4BFD53}"/>
              </a:ext>
            </a:extLst>
          </p:cNvPr>
          <p:cNvSpPr txBox="1">
            <a:spLocks/>
          </p:cNvSpPr>
          <p:nvPr/>
        </p:nvSpPr>
        <p:spPr>
          <a:xfrm>
            <a:off x="1187624" y="1844824"/>
            <a:ext cx="6696744" cy="39604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endParaRPr lang="en-US" altLang="en-US" sz="2400" b="1"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D11BCB9-D264-4FB4-AB0F-2C754B6E0F16}"/>
              </a:ext>
            </a:extLst>
          </p:cNvPr>
          <p:cNvSpPr/>
          <p:nvPr/>
        </p:nvSpPr>
        <p:spPr>
          <a:xfrm>
            <a:off x="539552" y="1562886"/>
            <a:ext cx="8064896" cy="2308324"/>
          </a:xfrm>
          <a:prstGeom prst="rect">
            <a:avLst/>
          </a:prstGeom>
        </p:spPr>
        <p:txBody>
          <a:bodyPr wrap="square">
            <a:spAutoFit/>
          </a:bodyPr>
          <a:lstStyle/>
          <a:p>
            <a:pPr>
              <a:spcAft>
                <a:spcPts val="0"/>
              </a:spcAft>
            </a:pPr>
            <a:r>
              <a:rPr lang="en-US" b="1" dirty="0">
                <a:latin typeface="Times New Roman" panose="02020603050405020304" pitchFamily="18" charset="0"/>
                <a:ea typeface="Times New Roman" panose="02020603050405020304" pitchFamily="18" charset="0"/>
              </a:rPr>
              <a:t> </a:t>
            </a:r>
            <a:endParaRPr lang="en-CA" dirty="0">
              <a:latin typeface="Times New Roman" panose="02020603050405020304" pitchFamily="18" charset="0"/>
              <a:ea typeface="Times New Roman" panose="02020603050405020304" pitchFamily="18" charset="0"/>
            </a:endParaRPr>
          </a:p>
          <a:p>
            <a:pPr>
              <a:spcAft>
                <a:spcPts val="0"/>
              </a:spcAft>
            </a:pPr>
            <a:r>
              <a:rPr lang="en-US" dirty="0">
                <a:latin typeface="Arial" panose="020B0604020202020204" pitchFamily="34" charset="0"/>
                <a:ea typeface="Times New Roman" panose="02020603050405020304" pitchFamily="18" charset="0"/>
              </a:rPr>
              <a:t> </a:t>
            </a:r>
            <a:endParaRPr lang="en-CA" dirty="0">
              <a:latin typeface="Times New Roman" panose="02020603050405020304" pitchFamily="18" charset="0"/>
              <a:ea typeface="Times New Roman" panose="02020603050405020304" pitchFamily="18" charset="0"/>
            </a:endParaRPr>
          </a:p>
          <a:p>
            <a:pPr algn="ctr">
              <a:spcAft>
                <a:spcPts val="0"/>
              </a:spcAft>
            </a:pPr>
            <a:r>
              <a:rPr lang="en-US" i="1" dirty="0">
                <a:latin typeface="Arial" panose="020B0604020202020204" pitchFamily="34" charset="0"/>
                <a:ea typeface="Times New Roman" panose="02020603050405020304" pitchFamily="18" charset="0"/>
              </a:rPr>
              <a:t>This presentation is prepared for the sole use of British Columbia Wildfire Service personnel and authorized standing offer contract holders.  It may not be used by other agencies or individuals as a development guideline without the express written permission and cooperation of the British Columbia Ministry of Forests, Lands and Natural Resource Operations and Rural Development.</a:t>
            </a:r>
            <a:endParaRPr lang="en-CA" i="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37943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Course Outline</a:t>
            </a:r>
          </a:p>
        </p:txBody>
      </p:sp>
      <p:sp>
        <p:nvSpPr>
          <p:cNvPr id="3" name="Content Placeholder 1"/>
          <p:cNvSpPr txBox="1">
            <a:spLocks/>
          </p:cNvSpPr>
          <p:nvPr/>
        </p:nvSpPr>
        <p:spPr>
          <a:xfrm>
            <a:off x="1187624" y="1844824"/>
            <a:ext cx="6696744" cy="39604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3 to 4 hour course.</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Designed for contract crew leaders, fire wardens and industry foremen. </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Recognized by the BCWS.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This course expands on the Incident Command System (ICS).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Evaluation Criteria:</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 there is a Written Exam.</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 you need 70 % on the exam to pass.  </a:t>
            </a:r>
            <a:endParaRPr lang="en-US" alt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8363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Learning Objectives</a:t>
            </a:r>
          </a:p>
        </p:txBody>
      </p:sp>
      <p:sp>
        <p:nvSpPr>
          <p:cNvPr id="4" name="Content Placeholder 1"/>
          <p:cNvSpPr txBox="1">
            <a:spLocks/>
          </p:cNvSpPr>
          <p:nvPr/>
        </p:nvSpPr>
        <p:spPr>
          <a:xfrm>
            <a:off x="1187624" y="1844824"/>
            <a:ext cx="6696744" cy="460851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GB" sz="2400" b="1" dirty="0"/>
              <a:t>Why we use the ICS and where the Crew Leader fits.</a:t>
            </a:r>
            <a:endParaRPr lang="en-CA" sz="2400" b="1" dirty="0"/>
          </a:p>
          <a:p>
            <a:pPr lvl="0"/>
            <a:r>
              <a:rPr lang="en-GB" sz="2400" b="1" dirty="0"/>
              <a:t>What a Crew Leader needs to know.</a:t>
            </a:r>
          </a:p>
          <a:p>
            <a:r>
              <a:rPr lang="en-GB" sz="2400" b="1" dirty="0"/>
              <a:t>Why we need to maintain good communications with all supervisors.</a:t>
            </a:r>
            <a:endParaRPr lang="en-CA" sz="2400" b="1" dirty="0"/>
          </a:p>
          <a:p>
            <a:pPr lvl="0"/>
            <a:r>
              <a:rPr lang="en-GB" sz="2400" b="1" dirty="0"/>
              <a:t>Setting a good example for the crew.</a:t>
            </a:r>
            <a:endParaRPr lang="en-CA" sz="2400" b="1" dirty="0"/>
          </a:p>
          <a:p>
            <a:pPr lvl="0"/>
            <a:r>
              <a:rPr lang="en-GB" sz="2400" b="1" dirty="0"/>
              <a:t>Maintaining the safety and welfare of your crew members.</a:t>
            </a:r>
            <a:endParaRPr lang="en-CA" sz="2400" b="1" dirty="0"/>
          </a:p>
          <a:p>
            <a:pPr lvl="0"/>
            <a:r>
              <a:rPr lang="en-GB" sz="2400" b="1" dirty="0"/>
              <a:t>Techniques for motivating a crew.</a:t>
            </a:r>
            <a:endParaRPr lang="en-CA" sz="2400" b="1" dirty="0"/>
          </a:p>
          <a:p>
            <a:pPr lvl="0"/>
            <a:r>
              <a:rPr lang="en-GB" sz="2400" b="1" dirty="0"/>
              <a:t>How to maintain crew discipline.</a:t>
            </a:r>
            <a:endParaRPr lang="en-CA" sz="2400" b="1" dirty="0"/>
          </a:p>
        </p:txBody>
      </p:sp>
    </p:spTree>
    <p:extLst>
      <p:ext uri="{BB962C8B-B14F-4D97-AF65-F5344CB8AC3E}">
        <p14:creationId xmlns:p14="http://schemas.microsoft.com/office/powerpoint/2010/main" val="1103158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Course Overview</a:t>
            </a:r>
          </a:p>
        </p:txBody>
      </p:sp>
      <p:sp>
        <p:nvSpPr>
          <p:cNvPr id="4" name="Content Placeholder 1"/>
          <p:cNvSpPr txBox="1">
            <a:spLocks/>
          </p:cNvSpPr>
          <p:nvPr/>
        </p:nvSpPr>
        <p:spPr>
          <a:xfrm>
            <a:off x="535717" y="1844824"/>
            <a:ext cx="4324315" cy="39604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The S-230 was developed in the United States.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BCWS standards have been incorporated into the course - </a:t>
            </a:r>
            <a:r>
              <a:rPr lang="en-US" sz="2400" b="1" dirty="0">
                <a:solidFill>
                  <a:srgbClr val="FF0000"/>
                </a:solidFill>
                <a:latin typeface="Arial" panose="020B0604020202020204" pitchFamily="34" charset="0"/>
                <a:cs typeface="Arial" panose="020B0604020202020204" pitchFamily="34" charset="0"/>
              </a:rPr>
              <a:t>LACES</a:t>
            </a:r>
            <a:r>
              <a:rPr lang="en-US" sz="2400" b="1" dirty="0">
                <a:latin typeface="Arial" panose="020B0604020202020204" pitchFamily="34" charset="0"/>
                <a:cs typeface="Arial" panose="020B0604020202020204" pitchFamily="34" charset="0"/>
              </a:rPr>
              <a:t>. </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The ICS structure is emphasized.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Basic crew leader knowledge and skills are reviewed.  </a:t>
            </a:r>
            <a:endParaRPr lang="en-US" altLang="en-US" sz="2400" b="1" dirty="0">
              <a:latin typeface="Arial" panose="020B0604020202020204" pitchFamily="34" charset="0"/>
              <a:cs typeface="Arial" panose="020B0604020202020204"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2420888"/>
            <a:ext cx="4622098"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149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Purpose of this Course</a:t>
            </a:r>
          </a:p>
        </p:txBody>
      </p:sp>
      <p:sp>
        <p:nvSpPr>
          <p:cNvPr id="4" name="Content Placeholder 1"/>
          <p:cNvSpPr txBox="1">
            <a:spLocks/>
          </p:cNvSpPr>
          <p:nvPr/>
        </p:nvSpPr>
        <p:spPr>
          <a:xfrm>
            <a:off x="4139952" y="1846100"/>
            <a:ext cx="4462951" cy="359912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Explains the crew leader’s position in the ICS.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Describes roles and functions of a crew leader.</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Provides an awareness of crew motivation and discipline issues.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Helps make confident and effective leaders.  </a:t>
            </a:r>
            <a:endParaRPr lang="en-US" altLang="en-US" sz="2400" b="1" dirty="0">
              <a:latin typeface="Arial" panose="020B0604020202020204" pitchFamily="34" charset="0"/>
              <a:cs typeface="Arial" panose="020B0604020202020204" pitchFamily="34" charset="0"/>
            </a:endParaRP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700808"/>
            <a:ext cx="2686050" cy="40767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971600" y="1700808"/>
            <a:ext cx="2051720" cy="880241"/>
          </a:xfrm>
          <a:prstGeom prst="rect">
            <a:avLst/>
          </a:prstGeom>
        </p:spPr>
        <p:txBody>
          <a:bodyPr wrap="square">
            <a:spAutoFit/>
          </a:bodyPr>
          <a:lstStyle/>
          <a:p>
            <a:pPr>
              <a:lnSpc>
                <a:spcPct val="80000"/>
              </a:lnSpc>
            </a:pPr>
            <a:r>
              <a:rPr lang="en-CA" sz="3200" b="1" dirty="0">
                <a:latin typeface="Poor Richard" panose="02080502050505020702" pitchFamily="18" charset="0"/>
                <a:cs typeface="Aparajita" panose="020B0604020202020204" pitchFamily="34" charset="0"/>
              </a:rPr>
              <a:t>Suppression Planning</a:t>
            </a:r>
          </a:p>
        </p:txBody>
      </p:sp>
    </p:spTree>
    <p:extLst>
      <p:ext uri="{BB962C8B-B14F-4D97-AF65-F5344CB8AC3E}">
        <p14:creationId xmlns:p14="http://schemas.microsoft.com/office/powerpoint/2010/main" val="3767015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535717" y="1844824"/>
            <a:ext cx="3748251" cy="374441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Every incident needs to be managed well.</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The ICS is used for all BC wildfires. </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Even small fires integrate this structure.</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The system is split into 5 main functions.  </a:t>
            </a:r>
            <a:endParaRPr lang="en-US" altLang="en-US" sz="2400" b="1" dirty="0">
              <a:latin typeface="Arial" panose="020B0604020202020204" pitchFamily="34" charset="0"/>
              <a:cs typeface="Arial" panose="020B0604020202020204" pitchFamily="34" charset="0"/>
            </a:endParaRPr>
          </a:p>
        </p:txBody>
      </p:sp>
      <p:sp>
        <p:nvSpPr>
          <p:cNvPr id="6"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ICS Basics</a:t>
            </a: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8463" y="1663543"/>
            <a:ext cx="3457502" cy="410697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5364088" y="2636912"/>
            <a:ext cx="1440160" cy="880241"/>
          </a:xfrm>
          <a:prstGeom prst="rect">
            <a:avLst/>
          </a:prstGeom>
        </p:spPr>
        <p:txBody>
          <a:bodyPr wrap="square">
            <a:spAutoFit/>
          </a:bodyPr>
          <a:lstStyle/>
          <a:p>
            <a:pPr algn="ctr">
              <a:lnSpc>
                <a:spcPct val="80000"/>
              </a:lnSpc>
            </a:pPr>
            <a:r>
              <a:rPr lang="en-CA" sz="3200" b="1" dirty="0">
                <a:latin typeface="Poor Richard" panose="02080502050505020702" pitchFamily="18" charset="0"/>
                <a:cs typeface="Aparajita" panose="020B0604020202020204" pitchFamily="34" charset="0"/>
              </a:rPr>
              <a:t>IA </a:t>
            </a:r>
          </a:p>
          <a:p>
            <a:pPr algn="ctr">
              <a:lnSpc>
                <a:spcPct val="80000"/>
              </a:lnSpc>
            </a:pPr>
            <a:r>
              <a:rPr lang="en-CA" sz="3200" b="1" dirty="0">
                <a:latin typeface="Poor Richard" panose="02080502050505020702" pitchFamily="18" charset="0"/>
                <a:cs typeface="Aparajita" panose="020B0604020202020204" pitchFamily="34" charset="0"/>
              </a:rPr>
              <a:t>Target</a:t>
            </a:r>
          </a:p>
        </p:txBody>
      </p:sp>
    </p:spTree>
    <p:extLst>
      <p:ext uri="{BB962C8B-B14F-4D97-AF65-F5344CB8AC3E}">
        <p14:creationId xmlns:p14="http://schemas.microsoft.com/office/powerpoint/2010/main" val="4261445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5 ICS Functions</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568" y="2132856"/>
            <a:ext cx="8236399" cy="2664296"/>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019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Command Staff</a:t>
            </a:r>
          </a:p>
        </p:txBody>
      </p:sp>
      <p:sp>
        <p:nvSpPr>
          <p:cNvPr id="5" name="Content Placeholder 1"/>
          <p:cNvSpPr txBox="1">
            <a:spLocks/>
          </p:cNvSpPr>
          <p:nvPr/>
        </p:nvSpPr>
        <p:spPr>
          <a:xfrm>
            <a:off x="535717" y="1844824"/>
            <a:ext cx="3892267" cy="374441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Set objectives and priorities for a wildfire.</a:t>
            </a:r>
          </a:p>
          <a:p>
            <a:pPr>
              <a:lnSpc>
                <a:spcPct val="90000"/>
              </a:lnSpc>
              <a:spcBef>
                <a:spcPts val="0"/>
              </a:spcBef>
              <a:spcAft>
                <a:spcPts val="1200"/>
              </a:spcAft>
            </a:pPr>
            <a:r>
              <a:rPr lang="en-US" sz="2400" b="1" dirty="0">
                <a:solidFill>
                  <a:srgbClr val="00B050"/>
                </a:solidFill>
                <a:latin typeface="Arial" panose="020B0604020202020204" pitchFamily="34" charset="0"/>
                <a:cs typeface="Arial" panose="020B0604020202020204" pitchFamily="34" charset="0"/>
              </a:rPr>
              <a:t>The Incident Commander (IC) </a:t>
            </a:r>
            <a:r>
              <a:rPr lang="en-US" sz="2400" b="1" dirty="0">
                <a:latin typeface="Arial" panose="020B0604020202020204" pitchFamily="34" charset="0"/>
                <a:cs typeface="Arial" panose="020B0604020202020204" pitchFamily="34" charset="0"/>
              </a:rPr>
              <a:t>- has overall responsibility.</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The general staff report to the IC. </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May include Safety, Information and Liaison Officers.  </a:t>
            </a:r>
            <a:endParaRPr lang="en-US" altLang="en-US" sz="2400" b="1" dirty="0">
              <a:latin typeface="Arial" panose="020B0604020202020204" pitchFamily="34" charset="0"/>
              <a:cs typeface="Arial" panose="020B0604020202020204"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5163" y="1648495"/>
            <a:ext cx="3167348" cy="4137073"/>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7322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General Staff</a:t>
            </a:r>
          </a:p>
        </p:txBody>
      </p:sp>
      <p:sp>
        <p:nvSpPr>
          <p:cNvPr id="4" name="Content Placeholder 1"/>
          <p:cNvSpPr txBox="1">
            <a:spLocks/>
          </p:cNvSpPr>
          <p:nvPr/>
        </p:nvSpPr>
        <p:spPr>
          <a:xfrm>
            <a:off x="899592" y="1844824"/>
            <a:ext cx="7272808" cy="432048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Operations Section Chief</a:t>
            </a:r>
            <a:r>
              <a:rPr lang="en-CA" sz="2400" b="1" dirty="0">
                <a:latin typeface="Arial" panose="020B0604020202020204" pitchFamily="34" charset="0"/>
                <a:cs typeface="Arial" panose="020B0604020202020204" pitchFamily="34" charset="0"/>
              </a:rPr>
              <a:t>: responsible for tactical fire suppression assignments.</a:t>
            </a:r>
          </a:p>
          <a:p>
            <a:pPr>
              <a:lnSpc>
                <a:spcPct val="90000"/>
              </a:lnSpc>
              <a:spcBef>
                <a:spcPts val="0"/>
              </a:spcBef>
              <a:spcAft>
                <a:spcPts val="1200"/>
              </a:spcAft>
            </a:pPr>
            <a:r>
              <a:rPr lang="en-CA" sz="2400" b="1" dirty="0">
                <a:solidFill>
                  <a:srgbClr val="0070C0"/>
                </a:solidFill>
                <a:latin typeface="Arial" panose="020B0604020202020204" pitchFamily="34" charset="0"/>
                <a:cs typeface="Arial" panose="020B0604020202020204" pitchFamily="34" charset="0"/>
              </a:rPr>
              <a:t>Planning Section Chief</a:t>
            </a:r>
            <a:r>
              <a:rPr lang="en-CA" sz="2400" b="1" dirty="0">
                <a:latin typeface="Arial" panose="020B0604020202020204" pitchFamily="34" charset="0"/>
                <a:cs typeface="Arial" panose="020B0604020202020204" pitchFamily="34" charset="0"/>
              </a:rPr>
              <a:t>: responsible for collecting data to make Incident Action Plans. </a:t>
            </a:r>
          </a:p>
          <a:p>
            <a:pPr>
              <a:lnSpc>
                <a:spcPct val="90000"/>
              </a:lnSpc>
              <a:spcBef>
                <a:spcPts val="0"/>
              </a:spcBef>
              <a:spcAft>
                <a:spcPts val="1200"/>
              </a:spcAft>
            </a:pPr>
            <a:r>
              <a:rPr lang="en-CA" sz="2400" b="1" dirty="0">
                <a:solidFill>
                  <a:srgbClr val="FFC000"/>
                </a:solidFill>
                <a:latin typeface="Arial" panose="020B0604020202020204" pitchFamily="34" charset="0"/>
                <a:cs typeface="Arial" panose="020B0604020202020204" pitchFamily="34" charset="0"/>
              </a:rPr>
              <a:t>Logistics Section Chief</a:t>
            </a:r>
            <a:r>
              <a:rPr lang="en-CA" sz="2400" b="1" dirty="0">
                <a:latin typeface="Arial" panose="020B0604020202020204" pitchFamily="34" charset="0"/>
                <a:cs typeface="Arial" panose="020B0604020202020204" pitchFamily="34" charset="0"/>
              </a:rPr>
              <a:t>: responsible for support and services at an incident.</a:t>
            </a:r>
          </a:p>
          <a:p>
            <a:pPr>
              <a:lnSpc>
                <a:spcPct val="90000"/>
              </a:lnSpc>
              <a:spcBef>
                <a:spcPts val="0"/>
              </a:spcBef>
              <a:spcAft>
                <a:spcPts val="1200"/>
              </a:spcAft>
            </a:pPr>
            <a:r>
              <a:rPr lang="en-CA" sz="2400" b="1" dirty="0">
                <a:solidFill>
                  <a:schemeClr val="bg1">
                    <a:lumMod val="50000"/>
                  </a:schemeClr>
                </a:solidFill>
                <a:latin typeface="Arial" panose="020B0604020202020204" pitchFamily="34" charset="0"/>
                <a:cs typeface="Arial" panose="020B0604020202020204" pitchFamily="34" charset="0"/>
              </a:rPr>
              <a:t>Finance and Administration Section Chief</a:t>
            </a:r>
            <a:r>
              <a:rPr lang="en-CA" sz="2400" b="1" dirty="0">
                <a:latin typeface="Arial" panose="020B0604020202020204" pitchFamily="34" charset="0"/>
                <a:cs typeface="Arial" panose="020B0604020202020204" pitchFamily="34" charset="0"/>
              </a:rPr>
              <a:t>: responsible for cost analysis, claims and time keeping.</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The functions are colour coded for ease of breakdown.</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7859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Crew Leader</a:t>
            </a:r>
          </a:p>
        </p:txBody>
      </p:sp>
      <p:sp>
        <p:nvSpPr>
          <p:cNvPr id="5" name="Content Placeholder 1"/>
          <p:cNvSpPr txBox="1">
            <a:spLocks/>
          </p:cNvSpPr>
          <p:nvPr/>
        </p:nvSpPr>
        <p:spPr>
          <a:xfrm>
            <a:off x="535717" y="1844824"/>
            <a:ext cx="4396323" cy="388843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Can have numerous roles on a wildfire.</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Function will be determined by the size of the incident.</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Could be the IC on small wildfires. </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Will report to the IC or Crew/Division Supervisor on large wildfires.  </a:t>
            </a:r>
            <a:endParaRPr lang="en-US" altLang="en-US" sz="2400" b="1"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784389"/>
            <a:ext cx="1869722" cy="4009301"/>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07256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1"/>
          <p:cNvSpPr txBox="1">
            <a:spLocks/>
          </p:cNvSpPr>
          <p:nvPr/>
        </p:nvSpPr>
        <p:spPr>
          <a:xfrm>
            <a:off x="589197" y="1772816"/>
            <a:ext cx="4054811" cy="400742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80000"/>
              </a:lnSpc>
              <a:spcBef>
                <a:spcPts val="0"/>
              </a:spcBef>
              <a:spcAft>
                <a:spcPts val="1200"/>
              </a:spcAft>
            </a:pPr>
            <a:r>
              <a:rPr lang="en-US" altLang="en-US" sz="2400" b="1" dirty="0">
                <a:solidFill>
                  <a:srgbClr val="FF0000"/>
                </a:solidFill>
                <a:latin typeface="Arial" panose="020B0604020202020204" pitchFamily="34" charset="0"/>
                <a:cs typeface="Arial" panose="020B0604020202020204" pitchFamily="34" charset="0"/>
              </a:rPr>
              <a:t>Firefighters have ‘One Boss and only One Boss.’ </a:t>
            </a:r>
          </a:p>
          <a:p>
            <a:pPr>
              <a:lnSpc>
                <a:spcPct val="80000"/>
              </a:lnSpc>
              <a:spcBef>
                <a:spcPts val="0"/>
              </a:spcBef>
              <a:spcAft>
                <a:spcPts val="1200"/>
              </a:spcAft>
            </a:pPr>
            <a:r>
              <a:rPr lang="en-US" altLang="en-US" sz="2400" b="1" dirty="0">
                <a:latin typeface="Arial" panose="020B0604020202020204" pitchFamily="34" charset="0"/>
                <a:cs typeface="Arial" panose="020B0604020202020204" pitchFamily="34" charset="0"/>
              </a:rPr>
              <a:t>Firefighters will only be directed by 1 immediate supervisor.</a:t>
            </a:r>
          </a:p>
          <a:p>
            <a:pPr>
              <a:lnSpc>
                <a:spcPct val="80000"/>
              </a:lnSpc>
              <a:spcBef>
                <a:spcPts val="0"/>
              </a:spcBef>
              <a:spcAft>
                <a:spcPts val="1200"/>
              </a:spcAft>
            </a:pPr>
            <a:r>
              <a:rPr lang="en-US" altLang="en-US" sz="2400" b="1" dirty="0">
                <a:latin typeface="Arial" panose="020B0604020202020204" pitchFamily="34" charset="0"/>
                <a:cs typeface="Arial" panose="020B0604020202020204" pitchFamily="34" charset="0"/>
              </a:rPr>
              <a:t>This rule is respected at all times. </a:t>
            </a:r>
          </a:p>
          <a:p>
            <a:pPr>
              <a:lnSpc>
                <a:spcPct val="80000"/>
              </a:lnSpc>
              <a:spcBef>
                <a:spcPts val="0"/>
              </a:spcBef>
              <a:spcAft>
                <a:spcPts val="1200"/>
              </a:spcAft>
            </a:pPr>
            <a:r>
              <a:rPr lang="en-US" sz="2400" b="1" dirty="0">
                <a:latin typeface="Arial" panose="020B0604020202020204" pitchFamily="34" charset="0"/>
                <a:cs typeface="Arial" panose="020B0604020202020204" pitchFamily="34" charset="0"/>
              </a:rPr>
              <a:t>Supervisors need to know the location of all subordinates at all times</a:t>
            </a:r>
            <a:r>
              <a:rPr lang="en-US" altLang="en-US" sz="2400" b="1" dirty="0">
                <a:latin typeface="Arial" panose="020B0604020202020204" pitchFamily="34" charset="0"/>
                <a:cs typeface="Arial" panose="020B0604020202020204" pitchFamily="34" charset="0"/>
              </a:rPr>
              <a:t>.</a:t>
            </a:r>
          </a:p>
          <a:p>
            <a:pPr marL="0" indent="0">
              <a:lnSpc>
                <a:spcPct val="90000"/>
              </a:lnSpc>
              <a:spcBef>
                <a:spcPts val="0"/>
              </a:spcBef>
              <a:spcAft>
                <a:spcPts val="1200"/>
              </a:spcAft>
              <a:buNone/>
            </a:pPr>
            <a:endParaRPr lang="en-US" sz="2400" b="1" dirty="0">
              <a:latin typeface="Arial" panose="020B0604020202020204" pitchFamily="34" charset="0"/>
              <a:cs typeface="Arial" panose="020B0604020202020204" pitchFamily="34" charset="0"/>
            </a:endParaRPr>
          </a:p>
          <a:p>
            <a:pPr>
              <a:spcBef>
                <a:spcPts val="0"/>
              </a:spcBef>
              <a:spcAft>
                <a:spcPts val="1200"/>
              </a:spcAft>
            </a:pPr>
            <a:endParaRPr lang="en-CA" dirty="0"/>
          </a:p>
        </p:txBody>
      </p:sp>
      <p:sp>
        <p:nvSpPr>
          <p:cNvPr id="5" name="Title 1"/>
          <p:cNvSpPr txBox="1">
            <a:spLocks/>
          </p:cNvSpPr>
          <p:nvPr/>
        </p:nvSpPr>
        <p:spPr>
          <a:xfrm>
            <a:off x="688032"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Chain of Command</a:t>
            </a: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1767615"/>
            <a:ext cx="3312368" cy="4007422"/>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72560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1"/>
          <p:cNvSpPr txBox="1">
            <a:spLocks/>
          </p:cNvSpPr>
          <p:nvPr/>
        </p:nvSpPr>
        <p:spPr>
          <a:xfrm>
            <a:off x="499434" y="4005064"/>
            <a:ext cx="8157317" cy="172253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altLang="en-US" sz="2400" b="1" dirty="0">
                <a:latin typeface="Arial" panose="020B0604020202020204" pitchFamily="34" charset="0"/>
                <a:cs typeface="Arial" panose="020B0604020202020204" pitchFamily="34" charset="0"/>
              </a:rPr>
              <a:t>Supervisors should only be responsible for a maximum of 7 workers.</a:t>
            </a:r>
          </a:p>
          <a:p>
            <a:pPr>
              <a:lnSpc>
                <a:spcPct val="90000"/>
              </a:lnSpc>
              <a:spcBef>
                <a:spcPts val="0"/>
              </a:spcBef>
              <a:spcAft>
                <a:spcPts val="1200"/>
              </a:spcAft>
            </a:pPr>
            <a:r>
              <a:rPr lang="en-US" altLang="en-US" sz="2400" b="1" dirty="0">
                <a:latin typeface="Arial" panose="020B0604020202020204" pitchFamily="34" charset="0"/>
                <a:cs typeface="Arial" panose="020B0604020202020204" pitchFamily="34" charset="0"/>
              </a:rPr>
              <a:t>The optimum span of control is 1 supervisor to 5 subordinates.  </a:t>
            </a:r>
          </a:p>
          <a:p>
            <a:pPr marL="0" indent="0">
              <a:spcBef>
                <a:spcPts val="0"/>
              </a:spcBef>
              <a:spcAft>
                <a:spcPts val="1200"/>
              </a:spcAft>
              <a:buNone/>
            </a:pPr>
            <a:endParaRPr lang="en-CA"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417" y="1844824"/>
            <a:ext cx="8201085" cy="187220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Span of Control</a:t>
            </a:r>
          </a:p>
        </p:txBody>
      </p:sp>
    </p:spTree>
    <p:extLst>
      <p:ext uri="{BB962C8B-B14F-4D97-AF65-F5344CB8AC3E}">
        <p14:creationId xmlns:p14="http://schemas.microsoft.com/office/powerpoint/2010/main" val="620586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Small Fires - Type 4 or 5</a:t>
            </a:r>
          </a:p>
        </p:txBody>
      </p:sp>
      <p:pic>
        <p:nvPicPr>
          <p:cNvPr id="4098" name="Picture 2" descr="ICS Type 4 or 5 F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916" y="2348880"/>
            <a:ext cx="7411703" cy="2321356"/>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031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Small to Moderate Fires - Type 3 or 4</a:t>
            </a:r>
          </a:p>
        </p:txBody>
      </p:sp>
      <p:pic>
        <p:nvPicPr>
          <p:cNvPr id="5122" name="Picture 2" descr="ICS Type 3 to 4 Fi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1628799"/>
            <a:ext cx="2880320" cy="5045747"/>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882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Moderate to Large Fires - Type 2 or 3</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120" y="1543616"/>
            <a:ext cx="7807760" cy="5198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5088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5000"/>
            <a:lum/>
          </a:blip>
          <a:srcRect/>
          <a:stretch>
            <a:fillRect l="-1000" r="-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2668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7000" r="-7000"/>
          </a:stretch>
        </a:blipFill>
        <a:effectLst/>
      </p:bgPr>
    </p:bg>
    <p:spTree>
      <p:nvGrpSpPr>
        <p:cNvPr id="1" name=""/>
        <p:cNvGrpSpPr/>
        <p:nvPr/>
      </p:nvGrpSpPr>
      <p:grpSpPr>
        <a:xfrm>
          <a:off x="0" y="0"/>
          <a:ext cx="0" cy="0"/>
          <a:chOff x="0" y="0"/>
          <a:chExt cx="0" cy="0"/>
        </a:xfrm>
      </p:grpSpPr>
      <p:sp>
        <p:nvSpPr>
          <p:cNvPr id="4" name="Content Placeholder 1"/>
          <p:cNvSpPr txBox="1">
            <a:spLocks/>
          </p:cNvSpPr>
          <p:nvPr/>
        </p:nvSpPr>
        <p:spPr>
          <a:xfrm>
            <a:off x="1263853" y="1916832"/>
            <a:ext cx="6260475" cy="2880320"/>
          </a:xfrm>
          <a:prstGeom prst="rect">
            <a:avLst/>
          </a:prstGeom>
          <a:solidFill>
            <a:schemeClr val="bg1">
              <a:lumMod val="85000"/>
              <a:alpha val="5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More resources are added when an ICS function is activated. </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Experienced personnel will take leadership roles.</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Chain of command will be followed.</a:t>
            </a:r>
          </a:p>
          <a:p>
            <a:pPr>
              <a:lnSpc>
                <a:spcPct val="90000"/>
              </a:lnSpc>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Allows span of control to be in an optimal state.  </a:t>
            </a:r>
            <a:endParaRPr lang="en-CA" altLang="en-US" sz="2400" b="1" dirty="0">
              <a:solidFill>
                <a:srgbClr val="FF0000"/>
              </a:solidFill>
              <a:latin typeface="Arial" panose="020B0604020202020204" pitchFamily="34" charset="0"/>
              <a:cs typeface="Arial" panose="020B0604020202020204" pitchFamily="34" charset="0"/>
            </a:endParaRPr>
          </a:p>
        </p:txBody>
      </p:sp>
      <p:sp>
        <p:nvSpPr>
          <p:cNvPr id="5"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ICS General Staff Breakdown</a:t>
            </a:r>
          </a:p>
        </p:txBody>
      </p:sp>
    </p:spTree>
    <p:extLst>
      <p:ext uri="{BB962C8B-B14F-4D97-AF65-F5344CB8AC3E}">
        <p14:creationId xmlns:p14="http://schemas.microsoft.com/office/powerpoint/2010/main" val="2514481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Operations Section</a:t>
            </a:r>
          </a:p>
        </p:txBody>
      </p:sp>
      <p:sp>
        <p:nvSpPr>
          <p:cNvPr id="4" name="Content Placeholder 1"/>
          <p:cNvSpPr txBox="1">
            <a:spLocks/>
          </p:cNvSpPr>
          <p:nvPr/>
        </p:nvSpPr>
        <p:spPr>
          <a:xfrm>
            <a:off x="4281049" y="1846100"/>
            <a:ext cx="4174919" cy="39591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Manages the tactical operations.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Promotes </a:t>
            </a:r>
            <a:r>
              <a:rPr lang="en-US" sz="2400" b="1" dirty="0" err="1">
                <a:latin typeface="Arial" panose="020B0604020202020204" pitchFamily="34" charset="0"/>
                <a:cs typeface="Arial" panose="020B0604020202020204" pitchFamily="34" charset="0"/>
              </a:rPr>
              <a:t>fireline</a:t>
            </a:r>
            <a:r>
              <a:rPr lang="en-US" sz="2400" b="1" dirty="0">
                <a:latin typeface="Arial" panose="020B0604020202020204" pitchFamily="34" charset="0"/>
                <a:cs typeface="Arial" panose="020B0604020202020204" pitchFamily="34" charset="0"/>
              </a:rPr>
              <a:t> safety.</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All fire personnel work together on suppression activities.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Helps with Incident Action Plan (IAP) tasks.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Gives progress updates to the IC.</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1932283"/>
            <a:ext cx="3238707" cy="3786797"/>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59025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Operations Section Framework</a:t>
            </a:r>
          </a:p>
        </p:txBody>
      </p:sp>
      <p:sp>
        <p:nvSpPr>
          <p:cNvPr id="5" name="Content Placeholder 1"/>
          <p:cNvSpPr txBox="1">
            <a:spLocks/>
          </p:cNvSpPr>
          <p:nvPr/>
        </p:nvSpPr>
        <p:spPr>
          <a:xfrm>
            <a:off x="1187624" y="1844824"/>
            <a:ext cx="6696744" cy="388843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spcBef>
                <a:spcPts val="0"/>
              </a:spcBef>
              <a:spcAft>
                <a:spcPts val="1200"/>
              </a:spcAft>
            </a:pPr>
            <a:r>
              <a:rPr lang="en-US" b="1" dirty="0">
                <a:solidFill>
                  <a:srgbClr val="FF0000"/>
                </a:solidFill>
              </a:rPr>
              <a:t>Operations Section Chief</a:t>
            </a:r>
          </a:p>
          <a:p>
            <a:pPr lvl="1">
              <a:spcBef>
                <a:spcPts val="0"/>
              </a:spcBef>
              <a:spcAft>
                <a:spcPts val="1200"/>
              </a:spcAft>
              <a:buFont typeface="Wingdings" panose="05000000000000000000" pitchFamily="2" charset="2"/>
              <a:buChar char="Ø"/>
            </a:pPr>
            <a:r>
              <a:rPr lang="en-US" sz="2400" b="1" dirty="0"/>
              <a:t>Branch Directors</a:t>
            </a:r>
          </a:p>
          <a:p>
            <a:pPr lvl="2">
              <a:spcBef>
                <a:spcPts val="0"/>
              </a:spcBef>
              <a:spcAft>
                <a:spcPts val="1200"/>
              </a:spcAft>
              <a:buFont typeface="Wingdings" panose="05000000000000000000" pitchFamily="2" charset="2"/>
              <a:buChar char="Ø"/>
            </a:pPr>
            <a:r>
              <a:rPr lang="en-US" b="1" dirty="0"/>
              <a:t>Division/Group Supervisors</a:t>
            </a:r>
          </a:p>
          <a:p>
            <a:pPr lvl="3">
              <a:spcBef>
                <a:spcPts val="0"/>
              </a:spcBef>
              <a:buFont typeface="Wingdings" panose="05000000000000000000" pitchFamily="2" charset="2"/>
              <a:buChar char="Ø"/>
            </a:pPr>
            <a:r>
              <a:rPr lang="en-US" sz="2400" b="1" dirty="0"/>
              <a:t>Task Force/Strike Team   </a:t>
            </a:r>
          </a:p>
          <a:p>
            <a:pPr marL="1371600" lvl="3" indent="0">
              <a:spcBef>
                <a:spcPts val="0"/>
              </a:spcBef>
              <a:spcAft>
                <a:spcPts val="1200"/>
              </a:spcAft>
              <a:buNone/>
            </a:pPr>
            <a:r>
              <a:rPr lang="en-US" sz="2400" b="1" dirty="0"/>
              <a:t>   Leader/Crew Supervisor</a:t>
            </a:r>
          </a:p>
          <a:p>
            <a:pPr lvl="5">
              <a:spcBef>
                <a:spcPts val="0"/>
              </a:spcBef>
              <a:buFont typeface="Wingdings" panose="05000000000000000000" pitchFamily="2" charset="2"/>
              <a:buChar char="Ø"/>
            </a:pPr>
            <a:r>
              <a:rPr lang="en-CA" sz="2400" b="1" dirty="0"/>
              <a:t>Single Resource Leader</a:t>
            </a:r>
          </a:p>
          <a:p>
            <a:pPr marL="1828800" lvl="4" indent="0">
              <a:spcBef>
                <a:spcPts val="0"/>
              </a:spcBef>
              <a:buNone/>
            </a:pPr>
            <a:r>
              <a:rPr lang="en-CA" sz="2400" b="1" dirty="0"/>
              <a:t>         </a:t>
            </a:r>
            <a:r>
              <a:rPr lang="en-CA" sz="3200" b="1" u="sng" dirty="0"/>
              <a:t>Crew Leader</a:t>
            </a:r>
          </a:p>
          <a:p>
            <a:pPr marL="0" indent="0">
              <a:lnSpc>
                <a:spcPct val="90000"/>
              </a:lnSpc>
              <a:spcBef>
                <a:spcPts val="0"/>
              </a:spcBef>
              <a:spcAft>
                <a:spcPts val="1200"/>
              </a:spcAft>
              <a:buNone/>
            </a:pPr>
            <a:endParaRPr lang="en-US" alt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639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395537" y="1844824"/>
            <a:ext cx="4608512" cy="39604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Divided into geographic locations or functions. </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Report to the Ops. Section Chief.</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Air Operations Branch Director:</a:t>
            </a:r>
          </a:p>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	- Air Tactical Group 	Supervisor.</a:t>
            </a:r>
          </a:p>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	- Air Support Group 	Supervisor.  </a:t>
            </a:r>
            <a:endParaRPr lang="en-CA"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Operations Section - Branches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3975" y="1700770"/>
            <a:ext cx="3384376" cy="419018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03280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l="-7000" r="-7000"/>
          </a:stretch>
        </a:blipFill>
        <a:effectLst/>
      </p:bgPr>
    </p:bg>
    <p:spTree>
      <p:nvGrpSpPr>
        <p:cNvPr id="1" name=""/>
        <p:cNvGrpSpPr/>
        <p:nvPr/>
      </p:nvGrpSpPr>
      <p:grpSpPr>
        <a:xfrm>
          <a:off x="0" y="0"/>
          <a:ext cx="0" cy="0"/>
          <a:chOff x="0" y="0"/>
          <a:chExt cx="0" cy="0"/>
        </a:xfrm>
      </p:grpSpPr>
      <p:sp>
        <p:nvSpPr>
          <p:cNvPr id="4" name="Content Placeholder 1"/>
          <p:cNvSpPr txBox="1">
            <a:spLocks/>
          </p:cNvSpPr>
          <p:nvPr/>
        </p:nvSpPr>
        <p:spPr>
          <a:xfrm>
            <a:off x="395536" y="1772816"/>
            <a:ext cx="4752527" cy="3960440"/>
          </a:xfrm>
          <a:prstGeom prst="rect">
            <a:avLst/>
          </a:prstGeom>
          <a:solidFill>
            <a:schemeClr val="bg1">
              <a:lumMod val="85000"/>
              <a:alpha val="4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600"/>
              </a:spcAft>
            </a:pPr>
            <a:r>
              <a:rPr lang="en-CA" sz="2400" b="1" dirty="0">
                <a:latin typeface="Arial" panose="020B0604020202020204" pitchFamily="34" charset="0"/>
                <a:cs typeface="Arial" panose="020B0604020202020204" pitchFamily="34" charset="0"/>
              </a:rPr>
              <a:t>Air Tactical Group Supervisor </a:t>
            </a:r>
          </a:p>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	- Helicopter Coordinator</a:t>
            </a:r>
          </a:p>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	- Air Attack Officer	</a:t>
            </a:r>
          </a:p>
          <a:p>
            <a:pPr>
              <a:lnSpc>
                <a:spcPct val="90000"/>
              </a:lnSpc>
              <a:spcBef>
                <a:spcPts val="0"/>
              </a:spcBef>
              <a:spcAft>
                <a:spcPts val="600"/>
              </a:spcAft>
            </a:pPr>
            <a:r>
              <a:rPr lang="en-CA" sz="2400" b="1" dirty="0">
                <a:latin typeface="Arial" panose="020B0604020202020204" pitchFamily="34" charset="0"/>
                <a:cs typeface="Arial" panose="020B0604020202020204" pitchFamily="34" charset="0"/>
              </a:rPr>
              <a:t>Air Support Group Supervisor </a:t>
            </a:r>
          </a:p>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 	- </a:t>
            </a:r>
            <a:r>
              <a:rPr lang="en-CA" sz="2400" b="1" dirty="0" err="1">
                <a:latin typeface="Arial" panose="020B0604020202020204" pitchFamily="34" charset="0"/>
                <a:cs typeface="Arial" panose="020B0604020202020204" pitchFamily="34" charset="0"/>
              </a:rPr>
              <a:t>Heli</a:t>
            </a:r>
            <a:r>
              <a:rPr lang="en-CA" sz="2400" b="1" dirty="0">
                <a:latin typeface="Arial" panose="020B0604020202020204" pitchFamily="34" charset="0"/>
                <a:cs typeface="Arial" panose="020B0604020202020204" pitchFamily="34" charset="0"/>
              </a:rPr>
              <a:t>-base Manager</a:t>
            </a:r>
          </a:p>
          <a:p>
            <a:pPr marL="0" indent="0">
              <a:lnSpc>
                <a:spcPct val="90000"/>
              </a:lnSpc>
              <a:spcBef>
                <a:spcPts val="0"/>
              </a:spcBef>
              <a:spcAft>
                <a:spcPts val="1200"/>
              </a:spcAft>
              <a:buNone/>
            </a:pPr>
            <a:r>
              <a:rPr lang="en-CA" altLang="en-US" sz="2400" b="1" dirty="0">
                <a:latin typeface="Arial" panose="020B0604020202020204" pitchFamily="34" charset="0"/>
                <a:cs typeface="Arial" panose="020B0604020202020204" pitchFamily="34" charset="0"/>
              </a:rPr>
              <a:t>	- Loadmaster</a:t>
            </a:r>
          </a:p>
          <a:p>
            <a:pPr marL="0" indent="0">
              <a:lnSpc>
                <a:spcPct val="90000"/>
              </a:lnSpc>
              <a:spcBef>
                <a:spcPts val="0"/>
              </a:spcBef>
              <a:spcAft>
                <a:spcPts val="1200"/>
              </a:spcAft>
              <a:buNone/>
            </a:pPr>
            <a:r>
              <a:rPr lang="en-CA" altLang="en-US" sz="2400" b="1" dirty="0">
                <a:latin typeface="Arial" panose="020B0604020202020204" pitchFamily="34" charset="0"/>
                <a:cs typeface="Arial" panose="020B0604020202020204" pitchFamily="34" charset="0"/>
              </a:rPr>
              <a:t>	- Helicopter Time Keeper		</a:t>
            </a:r>
          </a:p>
        </p:txBody>
      </p:sp>
      <p:sp>
        <p:nvSpPr>
          <p:cNvPr id="5"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Air Operations Branch</a:t>
            </a:r>
          </a:p>
        </p:txBody>
      </p:sp>
    </p:spTree>
    <p:extLst>
      <p:ext uri="{BB962C8B-B14F-4D97-AF65-F5344CB8AC3E}">
        <p14:creationId xmlns:p14="http://schemas.microsoft.com/office/powerpoint/2010/main" val="3769145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Role of the Crew Leader</a:t>
            </a:r>
          </a:p>
        </p:txBody>
      </p:sp>
      <p:sp>
        <p:nvSpPr>
          <p:cNvPr id="5" name="Content Placeholder 1"/>
          <p:cNvSpPr txBox="1">
            <a:spLocks/>
          </p:cNvSpPr>
          <p:nvPr/>
        </p:nvSpPr>
        <p:spPr>
          <a:xfrm>
            <a:off x="4283968" y="1844824"/>
            <a:ext cx="4324315" cy="388843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Crew leaders will be in the operations section on large fires.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Crew leaders direct wildfire crews.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Responsible for fire suppression progress. </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Will ensure crew safety while on the </a:t>
            </a:r>
            <a:r>
              <a:rPr lang="en-US" sz="2400" b="1" dirty="0" err="1">
                <a:latin typeface="Arial" panose="020B0604020202020204" pitchFamily="34" charset="0"/>
                <a:cs typeface="Arial" panose="020B0604020202020204" pitchFamily="34" charset="0"/>
              </a:rPr>
              <a:t>fireline</a:t>
            </a:r>
            <a:r>
              <a:rPr lang="en-US" sz="2400" b="1" dirty="0">
                <a:latin typeface="Arial" panose="020B0604020202020204" pitchFamily="34" charset="0"/>
                <a:cs typeface="Arial" panose="020B0604020202020204" pitchFamily="34" charset="0"/>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917422"/>
            <a:ext cx="3024336" cy="374323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899592" y="1988840"/>
            <a:ext cx="1979712" cy="880241"/>
          </a:xfrm>
          <a:prstGeom prst="rect">
            <a:avLst/>
          </a:prstGeom>
        </p:spPr>
        <p:txBody>
          <a:bodyPr wrap="square">
            <a:spAutoFit/>
          </a:bodyPr>
          <a:lstStyle/>
          <a:p>
            <a:pPr>
              <a:lnSpc>
                <a:spcPct val="80000"/>
              </a:lnSpc>
            </a:pPr>
            <a:r>
              <a:rPr lang="en-CA" sz="3200" b="1" dirty="0">
                <a:solidFill>
                  <a:srgbClr val="FF0000"/>
                </a:solidFill>
                <a:latin typeface="Poor Richard" panose="02080502050505020702" pitchFamily="18" charset="0"/>
                <a:cs typeface="Aparajita" panose="020B0604020202020204" pitchFamily="34" charset="0"/>
              </a:rPr>
              <a:t>Fire</a:t>
            </a:r>
            <a:r>
              <a:rPr lang="en-CA" sz="3200" b="1" dirty="0">
                <a:solidFill>
                  <a:schemeClr val="bg1"/>
                </a:solidFill>
                <a:latin typeface="Poor Richard" panose="02080502050505020702" pitchFamily="18" charset="0"/>
                <a:cs typeface="Aparajita" panose="020B0604020202020204" pitchFamily="34" charset="0"/>
              </a:rPr>
              <a:t>  </a:t>
            </a:r>
          </a:p>
          <a:p>
            <a:pPr>
              <a:lnSpc>
                <a:spcPct val="80000"/>
              </a:lnSpc>
            </a:pPr>
            <a:r>
              <a:rPr lang="en-CA" sz="3200" b="1" dirty="0">
                <a:solidFill>
                  <a:schemeClr val="bg1"/>
                </a:solidFill>
                <a:latin typeface="Poor Richard" panose="02080502050505020702" pitchFamily="18" charset="0"/>
                <a:cs typeface="Aparajita" panose="020B0604020202020204" pitchFamily="34" charset="0"/>
              </a:rPr>
              <a:t>Photos</a:t>
            </a:r>
          </a:p>
        </p:txBody>
      </p:sp>
    </p:spTree>
    <p:extLst>
      <p:ext uri="{BB962C8B-B14F-4D97-AF65-F5344CB8AC3E}">
        <p14:creationId xmlns:p14="http://schemas.microsoft.com/office/powerpoint/2010/main" val="8004178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Planning Section</a:t>
            </a:r>
          </a:p>
        </p:txBody>
      </p:sp>
      <p:sp>
        <p:nvSpPr>
          <p:cNvPr id="4" name="Content Placeholder 1"/>
          <p:cNvSpPr txBox="1">
            <a:spLocks/>
          </p:cNvSpPr>
          <p:nvPr/>
        </p:nvSpPr>
        <p:spPr>
          <a:xfrm>
            <a:off x="539552" y="1846100"/>
            <a:ext cx="4174919" cy="388715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Collects, evaluates, processes and distributes incident information.</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Works with the Operations Section.</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Develops the IAP for fire personnel.</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Tasks are divided into Units.</a:t>
            </a:r>
          </a:p>
        </p:txBody>
      </p:sp>
      <p:pic>
        <p:nvPicPr>
          <p:cNvPr id="174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1" y="1925642"/>
            <a:ext cx="3024337" cy="3700231"/>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724432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Planning Section Framework</a:t>
            </a:r>
          </a:p>
        </p:txBody>
      </p:sp>
      <p:sp>
        <p:nvSpPr>
          <p:cNvPr id="4" name="Content Placeholder 1"/>
          <p:cNvSpPr txBox="1">
            <a:spLocks/>
          </p:cNvSpPr>
          <p:nvPr/>
        </p:nvSpPr>
        <p:spPr>
          <a:xfrm>
            <a:off x="539552" y="1846100"/>
            <a:ext cx="4174919" cy="323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spcBef>
                <a:spcPts val="0"/>
              </a:spcBef>
              <a:spcAft>
                <a:spcPts val="1200"/>
              </a:spcAft>
            </a:pPr>
            <a:r>
              <a:rPr lang="en-US" b="1" dirty="0">
                <a:solidFill>
                  <a:srgbClr val="0070C0"/>
                </a:solidFill>
              </a:rPr>
              <a:t>Planning Section Chief</a:t>
            </a:r>
          </a:p>
          <a:p>
            <a:pPr lvl="1">
              <a:spcBef>
                <a:spcPts val="0"/>
              </a:spcBef>
              <a:spcAft>
                <a:spcPts val="1200"/>
              </a:spcAft>
              <a:buFont typeface="Wingdings" panose="05000000000000000000" pitchFamily="2" charset="2"/>
              <a:buChar char="Ø"/>
            </a:pPr>
            <a:r>
              <a:rPr lang="en-US" sz="2400" b="1" dirty="0"/>
              <a:t>Resource Unit</a:t>
            </a:r>
          </a:p>
          <a:p>
            <a:pPr lvl="1">
              <a:spcBef>
                <a:spcPts val="0"/>
              </a:spcBef>
              <a:spcAft>
                <a:spcPts val="1200"/>
              </a:spcAft>
              <a:buFont typeface="Wingdings" panose="05000000000000000000" pitchFamily="2" charset="2"/>
              <a:buChar char="Ø"/>
            </a:pPr>
            <a:r>
              <a:rPr lang="en-US" sz="2400" b="1" dirty="0"/>
              <a:t>Situation Unit</a:t>
            </a:r>
          </a:p>
          <a:p>
            <a:pPr lvl="1">
              <a:spcBef>
                <a:spcPts val="0"/>
              </a:spcBef>
              <a:spcAft>
                <a:spcPts val="1200"/>
              </a:spcAft>
              <a:buFont typeface="Wingdings" panose="05000000000000000000" pitchFamily="2" charset="2"/>
              <a:buChar char="Ø"/>
            </a:pPr>
            <a:r>
              <a:rPr lang="en-US" sz="2400" b="1" dirty="0"/>
              <a:t>Documentation Unit</a:t>
            </a:r>
          </a:p>
          <a:p>
            <a:pPr lvl="1">
              <a:spcBef>
                <a:spcPts val="0"/>
              </a:spcBef>
              <a:spcAft>
                <a:spcPts val="1200"/>
              </a:spcAft>
              <a:buFont typeface="Wingdings" panose="05000000000000000000" pitchFamily="2" charset="2"/>
              <a:buChar char="Ø"/>
            </a:pPr>
            <a:r>
              <a:rPr lang="en-US" sz="2400" b="1" dirty="0"/>
              <a:t>Demobilization Unit</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7576" y="1826389"/>
            <a:ext cx="3528392" cy="383361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38288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Logistics Section</a:t>
            </a:r>
          </a:p>
        </p:txBody>
      </p:sp>
      <p:sp>
        <p:nvSpPr>
          <p:cNvPr id="4" name="Content Placeholder 1"/>
          <p:cNvSpPr txBox="1">
            <a:spLocks/>
          </p:cNvSpPr>
          <p:nvPr/>
        </p:nvSpPr>
        <p:spPr>
          <a:xfrm>
            <a:off x="4067944" y="1846100"/>
            <a:ext cx="4462951" cy="39591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Provides support and services to all fire personnel.</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Determines best camp facilities for wildfire event.</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Establishes first aid coverage on large incidents.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Coordinates meals for crews.</a:t>
            </a:r>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29536"/>
            <a:ext cx="3272474" cy="375790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1619672" y="2710854"/>
            <a:ext cx="2122037" cy="880241"/>
          </a:xfrm>
          <a:prstGeom prst="rect">
            <a:avLst/>
          </a:prstGeom>
        </p:spPr>
        <p:txBody>
          <a:bodyPr wrap="square">
            <a:spAutoFit/>
          </a:bodyPr>
          <a:lstStyle/>
          <a:p>
            <a:pPr algn="r">
              <a:lnSpc>
                <a:spcPct val="80000"/>
              </a:lnSpc>
            </a:pPr>
            <a:r>
              <a:rPr lang="en-CA" sz="3200" b="1" dirty="0">
                <a:latin typeface="Poor Richard" panose="02080502050505020702" pitchFamily="18" charset="0"/>
                <a:cs typeface="Aparajita" panose="020B0604020202020204" pitchFamily="34" charset="0"/>
              </a:rPr>
              <a:t>Base </a:t>
            </a:r>
          </a:p>
          <a:p>
            <a:pPr algn="r">
              <a:lnSpc>
                <a:spcPct val="80000"/>
              </a:lnSpc>
            </a:pPr>
            <a:r>
              <a:rPr lang="en-CA" sz="3200" b="1" dirty="0">
                <a:latin typeface="Poor Richard" panose="02080502050505020702" pitchFamily="18" charset="0"/>
                <a:cs typeface="Aparajita" panose="020B0604020202020204" pitchFamily="34" charset="0"/>
              </a:rPr>
              <a:t>Camp</a:t>
            </a:r>
          </a:p>
        </p:txBody>
      </p:sp>
    </p:spTree>
    <p:extLst>
      <p:ext uri="{BB962C8B-B14F-4D97-AF65-F5344CB8AC3E}">
        <p14:creationId xmlns:p14="http://schemas.microsoft.com/office/powerpoint/2010/main" val="1777161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Logistics Section Framework</a:t>
            </a:r>
          </a:p>
        </p:txBody>
      </p:sp>
      <p:sp>
        <p:nvSpPr>
          <p:cNvPr id="4" name="Content Placeholder 1"/>
          <p:cNvSpPr txBox="1">
            <a:spLocks/>
          </p:cNvSpPr>
          <p:nvPr/>
        </p:nvSpPr>
        <p:spPr>
          <a:xfrm>
            <a:off x="3995935" y="1624424"/>
            <a:ext cx="4174919" cy="41764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spcBef>
                <a:spcPts val="0"/>
              </a:spcBef>
              <a:spcAft>
                <a:spcPts val="1200"/>
              </a:spcAft>
            </a:pPr>
            <a:r>
              <a:rPr lang="en-US" b="1" dirty="0">
                <a:solidFill>
                  <a:srgbClr val="FFC000"/>
                </a:solidFill>
              </a:rPr>
              <a:t>Logistics Section Chief</a:t>
            </a:r>
          </a:p>
          <a:p>
            <a:pPr lvl="1">
              <a:spcBef>
                <a:spcPts val="0"/>
              </a:spcBef>
              <a:spcAft>
                <a:spcPts val="1200"/>
              </a:spcAft>
              <a:buFont typeface="Wingdings" panose="05000000000000000000" pitchFamily="2" charset="2"/>
              <a:buChar char="Ø"/>
            </a:pPr>
            <a:r>
              <a:rPr lang="en-US" sz="2400" b="1" dirty="0"/>
              <a:t>Supply Unit</a:t>
            </a:r>
          </a:p>
          <a:p>
            <a:pPr lvl="1">
              <a:spcBef>
                <a:spcPts val="0"/>
              </a:spcBef>
              <a:spcAft>
                <a:spcPts val="1200"/>
              </a:spcAft>
              <a:buFont typeface="Wingdings" panose="05000000000000000000" pitchFamily="2" charset="2"/>
              <a:buChar char="Ø"/>
            </a:pPr>
            <a:r>
              <a:rPr lang="en-US" sz="2400" b="1" dirty="0"/>
              <a:t>Facilities Unit</a:t>
            </a:r>
          </a:p>
          <a:p>
            <a:pPr lvl="1">
              <a:spcBef>
                <a:spcPts val="0"/>
              </a:spcBef>
              <a:spcAft>
                <a:spcPts val="1200"/>
              </a:spcAft>
              <a:buFont typeface="Wingdings" panose="05000000000000000000" pitchFamily="2" charset="2"/>
              <a:buChar char="Ø"/>
            </a:pPr>
            <a:r>
              <a:rPr lang="en-US" sz="2400" b="1" dirty="0"/>
              <a:t>Ground Support Unit</a:t>
            </a:r>
          </a:p>
          <a:p>
            <a:pPr lvl="1">
              <a:spcBef>
                <a:spcPts val="0"/>
              </a:spcBef>
              <a:spcAft>
                <a:spcPts val="1200"/>
              </a:spcAft>
              <a:buFont typeface="Wingdings" panose="05000000000000000000" pitchFamily="2" charset="2"/>
              <a:buChar char="Ø"/>
            </a:pPr>
            <a:r>
              <a:rPr lang="en-US" sz="2400" b="1" dirty="0"/>
              <a:t>Communications Unit</a:t>
            </a:r>
          </a:p>
          <a:p>
            <a:pPr lvl="1">
              <a:spcBef>
                <a:spcPts val="0"/>
              </a:spcBef>
              <a:spcAft>
                <a:spcPts val="1200"/>
              </a:spcAft>
              <a:buFont typeface="Wingdings" panose="05000000000000000000" pitchFamily="2" charset="2"/>
              <a:buChar char="Ø"/>
            </a:pPr>
            <a:r>
              <a:rPr lang="en-US" sz="2400" b="1" dirty="0"/>
              <a:t>Food Unit</a:t>
            </a:r>
          </a:p>
          <a:p>
            <a:pPr lvl="1">
              <a:spcBef>
                <a:spcPts val="0"/>
              </a:spcBef>
              <a:spcAft>
                <a:spcPts val="1200"/>
              </a:spcAft>
              <a:buFont typeface="Wingdings" panose="05000000000000000000" pitchFamily="2" charset="2"/>
              <a:buChar char="Ø"/>
            </a:pPr>
            <a:r>
              <a:rPr lang="en-US" sz="2400" b="1" dirty="0"/>
              <a:t>Medical Unit</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2982" y="1700808"/>
            <a:ext cx="3066765" cy="4023697"/>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47185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611561" y="1846100"/>
            <a:ext cx="3960440" cy="39591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Responsible for keeping all time records - daily hours.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Completes cost analysis for wildfires.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Helps with employee injury compensation paperwork.</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Examines property damage claims.</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Finance and Administration Section</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1" y="1667458"/>
            <a:ext cx="3384375" cy="4137806"/>
          </a:xfrm>
          <a:prstGeom prst="rect">
            <a:avLst/>
          </a:prstGeom>
          <a:noFill/>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5491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611561" y="1700808"/>
            <a:ext cx="3888432" cy="41130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spcBef>
                <a:spcPts val="0"/>
              </a:spcBef>
              <a:spcAft>
                <a:spcPts val="1200"/>
              </a:spcAft>
            </a:pPr>
            <a:r>
              <a:rPr lang="en-US" b="1" dirty="0">
                <a:solidFill>
                  <a:schemeClr val="bg1">
                    <a:lumMod val="50000"/>
                  </a:schemeClr>
                </a:solidFill>
              </a:rPr>
              <a:t>Finance and Administration Section Chief</a:t>
            </a:r>
          </a:p>
          <a:p>
            <a:pPr lvl="1">
              <a:spcBef>
                <a:spcPts val="0"/>
              </a:spcBef>
              <a:spcAft>
                <a:spcPts val="1200"/>
              </a:spcAft>
              <a:buFont typeface="Wingdings" panose="05000000000000000000" pitchFamily="2" charset="2"/>
              <a:buChar char="Ø"/>
            </a:pPr>
            <a:r>
              <a:rPr lang="en-US" sz="2400" b="1" dirty="0"/>
              <a:t>Time Unit</a:t>
            </a:r>
          </a:p>
          <a:p>
            <a:pPr lvl="1">
              <a:spcBef>
                <a:spcPts val="0"/>
              </a:spcBef>
              <a:spcAft>
                <a:spcPts val="1200"/>
              </a:spcAft>
              <a:buFont typeface="Wingdings" panose="05000000000000000000" pitchFamily="2" charset="2"/>
              <a:buChar char="Ø"/>
            </a:pPr>
            <a:r>
              <a:rPr lang="en-US" sz="2400" b="1" dirty="0"/>
              <a:t>Procurement Unit</a:t>
            </a:r>
          </a:p>
          <a:p>
            <a:pPr lvl="1">
              <a:spcBef>
                <a:spcPts val="0"/>
              </a:spcBef>
              <a:spcAft>
                <a:spcPts val="1200"/>
              </a:spcAft>
              <a:buFont typeface="Wingdings" panose="05000000000000000000" pitchFamily="2" charset="2"/>
              <a:buChar char="Ø"/>
            </a:pPr>
            <a:r>
              <a:rPr lang="en-US" sz="2400" b="1" dirty="0"/>
              <a:t>Compensation and Claims Unit</a:t>
            </a:r>
          </a:p>
          <a:p>
            <a:pPr lvl="1">
              <a:spcBef>
                <a:spcPts val="0"/>
              </a:spcBef>
              <a:spcAft>
                <a:spcPts val="1200"/>
              </a:spcAft>
              <a:buFont typeface="Wingdings" panose="05000000000000000000" pitchFamily="2" charset="2"/>
              <a:buChar char="Ø"/>
            </a:pPr>
            <a:r>
              <a:rPr lang="en-US" sz="2400" b="1" dirty="0"/>
              <a:t>Cost Unit</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Finance and Administration Section Framework</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2025" y="1708005"/>
            <a:ext cx="3866175" cy="409864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4860032" y="4786914"/>
            <a:ext cx="2808312" cy="880241"/>
          </a:xfrm>
          <a:prstGeom prst="rect">
            <a:avLst/>
          </a:prstGeom>
        </p:spPr>
        <p:txBody>
          <a:bodyPr wrap="square">
            <a:spAutoFit/>
          </a:bodyPr>
          <a:lstStyle/>
          <a:p>
            <a:pPr>
              <a:lnSpc>
                <a:spcPct val="80000"/>
              </a:lnSpc>
            </a:pPr>
            <a:r>
              <a:rPr lang="en-CA" sz="3200" b="1" dirty="0">
                <a:solidFill>
                  <a:schemeClr val="bg1"/>
                </a:solidFill>
                <a:latin typeface="Poor Richard" panose="02080502050505020702" pitchFamily="18" charset="0"/>
                <a:cs typeface="Aparajita" panose="020B0604020202020204" pitchFamily="34" charset="0"/>
              </a:rPr>
              <a:t>Procuring Equipment </a:t>
            </a:r>
          </a:p>
        </p:txBody>
      </p:sp>
    </p:spTree>
    <p:extLst>
      <p:ext uri="{BB962C8B-B14F-4D97-AF65-F5344CB8AC3E}">
        <p14:creationId xmlns:p14="http://schemas.microsoft.com/office/powerpoint/2010/main" val="16763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blip>
          <a:srcRect/>
          <a:stretch>
            <a:fillRect l="-6000" r="-6000"/>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18527" y="260648"/>
            <a:ext cx="7772400" cy="1152128"/>
          </a:xfrm>
          <a:prstGeom prst="rect">
            <a:avLst/>
          </a:prstGeom>
        </p:spPr>
        <p:txBody>
          <a:bodyPr/>
          <a:lstStyle>
            <a:lvl1pPr algn="ctr" defTabSz="914400" rtl="0" eaLnBrk="1" latinLnBrk="0" hangingPunct="1">
              <a:spcBef>
                <a:spcPct val="0"/>
              </a:spcBef>
              <a:buNone/>
              <a:defRPr sz="4000" b="1" kern="1200" baseline="0">
                <a:solidFill>
                  <a:schemeClr val="tx1"/>
                </a:solidFill>
                <a:latin typeface="Arial" panose="020B0604020202020204" pitchFamily="34" charset="0"/>
                <a:ea typeface="+mj-ea"/>
                <a:cs typeface="Arial" panose="020B0604020202020204" pitchFamily="34" charset="0"/>
              </a:defRPr>
            </a:lvl1pPr>
          </a:lstStyle>
          <a:p>
            <a:r>
              <a:rPr lang="en-CA" sz="7200" dirty="0">
                <a:solidFill>
                  <a:schemeClr val="bg1"/>
                </a:solidFill>
              </a:rPr>
              <a:t>Questions?</a:t>
            </a:r>
          </a:p>
        </p:txBody>
      </p:sp>
    </p:spTree>
    <p:extLst>
      <p:ext uri="{BB962C8B-B14F-4D97-AF65-F5344CB8AC3E}">
        <p14:creationId xmlns:p14="http://schemas.microsoft.com/office/powerpoint/2010/main" val="12295938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3923928" y="1844824"/>
            <a:ext cx="4756363" cy="39604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Crew Leaders rely on the following qualities:</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Using Common Sense.</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Being Alert - </a:t>
            </a:r>
            <a:r>
              <a:rPr lang="en-CA" sz="2400" b="1" dirty="0">
                <a:solidFill>
                  <a:srgbClr val="FF0000"/>
                </a:solidFill>
                <a:latin typeface="Arial" panose="020B0604020202020204" pitchFamily="34" charset="0"/>
                <a:cs typeface="Arial" panose="020B0604020202020204" pitchFamily="34" charset="0"/>
              </a:rPr>
              <a:t>Situational Awareness</a:t>
            </a:r>
            <a:r>
              <a:rPr lang="en-CA" sz="2400" b="1" dirty="0">
                <a:latin typeface="Arial" panose="020B0604020202020204" pitchFamily="34" charset="0"/>
                <a:cs typeface="Arial" panose="020B0604020202020204" pitchFamily="34" charset="0"/>
              </a:rPr>
              <a:t>.</a:t>
            </a:r>
            <a:r>
              <a:rPr lang="en-CA" sz="2400" dirty="0">
                <a:latin typeface="Arial" panose="020B0604020202020204" pitchFamily="34" charset="0"/>
                <a:cs typeface="Arial" panose="020B0604020202020204" pitchFamily="34" charset="0"/>
              </a:rPr>
              <a:t> </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Thinking Critically.</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Acting Decisively.</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Never Making Assumption.</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Being Understanding.  </a:t>
            </a:r>
            <a:endParaRPr lang="en-CA" altLang="en-US" sz="2400" b="1" dirty="0">
              <a:latin typeface="Arial" panose="020B0604020202020204" pitchFamily="34" charset="0"/>
              <a:cs typeface="Arial" panose="020B0604020202020204" pitchFamily="34" charset="0"/>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6841" y="1772596"/>
            <a:ext cx="2160240" cy="4098479"/>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Qualities a Crew Leader Needs to Develop</a:t>
            </a:r>
          </a:p>
        </p:txBody>
      </p:sp>
    </p:spTree>
    <p:extLst>
      <p:ext uri="{BB962C8B-B14F-4D97-AF65-F5344CB8AC3E}">
        <p14:creationId xmlns:p14="http://schemas.microsoft.com/office/powerpoint/2010/main" val="518133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4" name="Content Placeholder 1"/>
          <p:cNvSpPr txBox="1">
            <a:spLocks/>
          </p:cNvSpPr>
          <p:nvPr/>
        </p:nvSpPr>
        <p:spPr>
          <a:xfrm>
            <a:off x="2085806" y="1844824"/>
            <a:ext cx="4972387" cy="3672408"/>
          </a:xfrm>
          <a:prstGeom prst="rect">
            <a:avLst/>
          </a:prstGeom>
          <a:solidFill>
            <a:schemeClr val="bg1">
              <a:lumMod val="85000"/>
              <a:alpha val="5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Crew Leaders need to have an understanding of the following:</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Fire behaviour and assessment.</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The 3 fire suppression attack methods - burning operations.</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Mop-up and patrol activities.</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Fire equipment and machinery used.  </a:t>
            </a:r>
            <a:endParaRPr lang="en-CA"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Knowledge and Skills of the Crew Leader</a:t>
            </a:r>
          </a:p>
        </p:txBody>
      </p:sp>
    </p:spTree>
    <p:extLst>
      <p:ext uri="{BB962C8B-B14F-4D97-AF65-F5344CB8AC3E}">
        <p14:creationId xmlns:p14="http://schemas.microsoft.com/office/powerpoint/2010/main" val="796932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Review: The Fire Triangle</a:t>
            </a:r>
          </a:p>
        </p:txBody>
      </p:sp>
      <p:sp>
        <p:nvSpPr>
          <p:cNvPr id="5" name="Content Placeholder 1"/>
          <p:cNvSpPr txBox="1">
            <a:spLocks/>
          </p:cNvSpPr>
          <p:nvPr/>
        </p:nvSpPr>
        <p:spPr>
          <a:xfrm>
            <a:off x="467544" y="1844824"/>
            <a:ext cx="3312368" cy="381642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Oxygen</a:t>
            </a:r>
            <a:r>
              <a:rPr lang="en-CA" sz="2400" b="1" dirty="0">
                <a:latin typeface="Arial" panose="020B0604020202020204" pitchFamily="34" charset="0"/>
                <a:cs typeface="Arial" panose="020B0604020202020204" pitchFamily="34" charset="0"/>
              </a:rPr>
              <a:t> - in the air</a:t>
            </a:r>
          </a:p>
          <a:p>
            <a:pPr>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Heat</a:t>
            </a:r>
            <a:r>
              <a:rPr lang="en-CA" sz="2400" b="1" dirty="0">
                <a:latin typeface="Arial" panose="020B0604020202020204" pitchFamily="34" charset="0"/>
                <a:cs typeface="Arial" panose="020B0604020202020204" pitchFamily="34" charset="0"/>
              </a:rPr>
              <a:t> - from lightning or people</a:t>
            </a:r>
          </a:p>
          <a:p>
            <a:pPr>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Fuel</a:t>
            </a:r>
            <a:r>
              <a:rPr lang="en-CA" sz="2400" b="1" dirty="0">
                <a:latin typeface="Arial" panose="020B0604020202020204" pitchFamily="34" charset="0"/>
                <a:cs typeface="Arial" panose="020B0604020202020204" pitchFamily="34" charset="0"/>
              </a:rPr>
              <a:t> - forest vegetation</a:t>
            </a:r>
          </a:p>
          <a:p>
            <a:pPr>
              <a:spcBef>
                <a:spcPts val="0"/>
              </a:spcBef>
              <a:spcAft>
                <a:spcPts val="1200"/>
              </a:spcAft>
            </a:pPr>
            <a:r>
              <a:rPr lang="en-CA" sz="2400" b="1" dirty="0">
                <a:latin typeface="Arial" panose="020B0604020202020204" pitchFamily="34" charset="0"/>
                <a:cs typeface="Arial" panose="020B0604020202020204" pitchFamily="34" charset="0"/>
              </a:rPr>
              <a:t>Removing 1 or more elements results in fire suppression. </a:t>
            </a:r>
          </a:p>
        </p:txBody>
      </p:sp>
      <p:pic>
        <p:nvPicPr>
          <p:cNvPr id="6" name="Picture 2" descr="http://firetriangle.co.uk/wp-content/uploads/2012/08/Fire-Triangle-small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3717032"/>
            <a:ext cx="1937861" cy="1620179"/>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112" y="1700809"/>
            <a:ext cx="3262328" cy="414507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836482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674828" y="1755300"/>
            <a:ext cx="4174919" cy="39591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The 3 main factors that influence fire behavior are:</a:t>
            </a:r>
          </a:p>
          <a:p>
            <a:pPr>
              <a:lnSpc>
                <a:spcPct val="90000"/>
              </a:lnSpc>
              <a:spcBef>
                <a:spcPts val="0"/>
              </a:spcBef>
              <a:spcAft>
                <a:spcPts val="1200"/>
              </a:spcAft>
            </a:pPr>
            <a:r>
              <a:rPr lang="en-US" sz="2400" b="1" dirty="0">
                <a:solidFill>
                  <a:srgbClr val="FF0000"/>
                </a:solidFill>
                <a:latin typeface="Arial" panose="020B0604020202020204" pitchFamily="34" charset="0"/>
                <a:cs typeface="Arial" panose="020B0604020202020204" pitchFamily="34" charset="0"/>
              </a:rPr>
              <a:t>Fuel</a:t>
            </a:r>
            <a:r>
              <a:rPr lang="en-US" sz="2400" b="1" dirty="0">
                <a:latin typeface="Arial" panose="020B0604020202020204" pitchFamily="34" charset="0"/>
                <a:cs typeface="Arial" panose="020B0604020202020204" pitchFamily="34" charset="0"/>
              </a:rPr>
              <a:t> - moisture level is the most critical.</a:t>
            </a:r>
          </a:p>
          <a:p>
            <a:pPr>
              <a:lnSpc>
                <a:spcPct val="90000"/>
              </a:lnSpc>
              <a:spcBef>
                <a:spcPts val="0"/>
              </a:spcBef>
              <a:spcAft>
                <a:spcPts val="1200"/>
              </a:spcAft>
            </a:pPr>
            <a:r>
              <a:rPr lang="en-US" sz="2400" b="1" dirty="0">
                <a:solidFill>
                  <a:srgbClr val="FF0000"/>
                </a:solidFill>
                <a:latin typeface="Arial" panose="020B0604020202020204" pitchFamily="34" charset="0"/>
                <a:cs typeface="Arial" panose="020B0604020202020204" pitchFamily="34" charset="0"/>
              </a:rPr>
              <a:t>Weather</a:t>
            </a:r>
            <a:r>
              <a:rPr lang="en-US" sz="2400" b="1" dirty="0">
                <a:latin typeface="Arial" panose="020B0604020202020204" pitchFamily="34" charset="0"/>
                <a:cs typeface="Arial" panose="020B0604020202020204" pitchFamily="34" charset="0"/>
              </a:rPr>
              <a:t> - wind is the most significant variable for fire spread rates.</a:t>
            </a:r>
          </a:p>
          <a:p>
            <a:pPr>
              <a:lnSpc>
                <a:spcPct val="90000"/>
              </a:lnSpc>
              <a:spcBef>
                <a:spcPts val="0"/>
              </a:spcBef>
              <a:spcAft>
                <a:spcPts val="1200"/>
              </a:spcAft>
            </a:pPr>
            <a:r>
              <a:rPr lang="en-US" sz="2400" b="1" dirty="0">
                <a:solidFill>
                  <a:srgbClr val="FF0000"/>
                </a:solidFill>
                <a:latin typeface="Arial" panose="020B0604020202020204" pitchFamily="34" charset="0"/>
                <a:cs typeface="Arial" panose="020B0604020202020204" pitchFamily="34" charset="0"/>
              </a:rPr>
              <a:t>Topography</a:t>
            </a:r>
            <a:r>
              <a:rPr lang="en-US" sz="2400" b="1" dirty="0">
                <a:latin typeface="Arial" panose="020B0604020202020204" pitchFamily="34" charset="0"/>
                <a:cs typeface="Arial" panose="020B0604020202020204" pitchFamily="34" charset="0"/>
              </a:rPr>
              <a:t> - fires move rapidly upslope.</a:t>
            </a:r>
          </a:p>
        </p:txBody>
      </p:sp>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Review: Factors Influencing Fire Behaviour</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5" y="1640023"/>
            <a:ext cx="2941267" cy="418971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23060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Fuel</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940" y="1700808"/>
            <a:ext cx="7955656" cy="485356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Oval 2"/>
          <p:cNvSpPr/>
          <p:nvPr/>
        </p:nvSpPr>
        <p:spPr>
          <a:xfrm>
            <a:off x="591940" y="1697799"/>
            <a:ext cx="3384376" cy="3114710"/>
          </a:xfrm>
          <a:prstGeom prst="ellipse">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4788024" y="2374913"/>
            <a:ext cx="2051720" cy="880241"/>
          </a:xfrm>
          <a:prstGeom prst="rect">
            <a:avLst/>
          </a:prstGeom>
        </p:spPr>
        <p:txBody>
          <a:bodyPr wrap="square">
            <a:spAutoFit/>
          </a:bodyPr>
          <a:lstStyle/>
          <a:p>
            <a:pPr algn="ctr">
              <a:lnSpc>
                <a:spcPct val="80000"/>
              </a:lnSpc>
            </a:pPr>
            <a:r>
              <a:rPr lang="en-CA" sz="3200" b="1" dirty="0">
                <a:latin typeface="Poor Richard" panose="02080502050505020702" pitchFamily="18" charset="0"/>
                <a:cs typeface="Aparajita" panose="020B0604020202020204" pitchFamily="34" charset="0"/>
              </a:rPr>
              <a:t>The  Black </a:t>
            </a:r>
          </a:p>
          <a:p>
            <a:pPr algn="ctr">
              <a:lnSpc>
                <a:spcPct val="80000"/>
              </a:lnSpc>
            </a:pPr>
            <a:r>
              <a:rPr lang="en-CA" sz="3200" b="1" dirty="0">
                <a:latin typeface="Poor Richard" panose="02080502050505020702" pitchFamily="18" charset="0"/>
                <a:cs typeface="Aparajita" panose="020B0604020202020204" pitchFamily="34" charset="0"/>
              </a:rPr>
              <a:t>Spruce</a:t>
            </a:r>
          </a:p>
        </p:txBody>
      </p:sp>
    </p:spTree>
    <p:extLst>
      <p:ext uri="{BB962C8B-B14F-4D97-AF65-F5344CB8AC3E}">
        <p14:creationId xmlns:p14="http://schemas.microsoft.com/office/powerpoint/2010/main" val="107640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Weather</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1766" y="1700808"/>
            <a:ext cx="5436004" cy="409354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2555776" y="1844824"/>
            <a:ext cx="4572000" cy="781752"/>
          </a:xfrm>
          <a:prstGeom prst="rect">
            <a:avLst/>
          </a:prstGeom>
        </p:spPr>
        <p:txBody>
          <a:bodyPr>
            <a:spAutoFit/>
          </a:bodyPr>
          <a:lstStyle/>
          <a:p>
            <a:pPr algn="r">
              <a:lnSpc>
                <a:spcPct val="80000"/>
              </a:lnSpc>
            </a:pPr>
            <a:r>
              <a:rPr lang="en-CA" sz="3200" b="1" dirty="0">
                <a:latin typeface="Poor Richard" panose="02080502050505020702" pitchFamily="18" charset="0"/>
                <a:cs typeface="Aparajita" panose="020B0604020202020204" pitchFamily="34" charset="0"/>
              </a:rPr>
              <a:t>Wind </a:t>
            </a:r>
            <a:r>
              <a:rPr lang="en-CA" sz="2400" b="1" dirty="0">
                <a:latin typeface="Poor Richard" panose="02080502050505020702" pitchFamily="18" charset="0"/>
                <a:cs typeface="Aparajita" panose="020B0604020202020204" pitchFamily="34" charset="0"/>
              </a:rPr>
              <a:t> or </a:t>
            </a:r>
          </a:p>
          <a:p>
            <a:pPr algn="r">
              <a:lnSpc>
                <a:spcPct val="80000"/>
              </a:lnSpc>
            </a:pPr>
            <a:r>
              <a:rPr lang="en-CA" sz="2400" b="1" dirty="0">
                <a:latin typeface="Poor Richard" panose="02080502050505020702" pitchFamily="18" charset="0"/>
                <a:cs typeface="Aparajita" panose="020B0604020202020204" pitchFamily="34" charset="0"/>
              </a:rPr>
              <a:t>Flash  Freeze?</a:t>
            </a:r>
          </a:p>
        </p:txBody>
      </p:sp>
    </p:spTree>
    <p:extLst>
      <p:ext uri="{BB962C8B-B14F-4D97-AF65-F5344CB8AC3E}">
        <p14:creationId xmlns:p14="http://schemas.microsoft.com/office/powerpoint/2010/main" val="40011999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Topography</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3675" y="1700808"/>
            <a:ext cx="6212185" cy="498330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1619672" y="5733256"/>
            <a:ext cx="2790056" cy="486287"/>
          </a:xfrm>
          <a:prstGeom prst="rect">
            <a:avLst/>
          </a:prstGeom>
        </p:spPr>
        <p:txBody>
          <a:bodyPr wrap="square">
            <a:spAutoFit/>
          </a:bodyPr>
          <a:lstStyle/>
          <a:p>
            <a:pPr algn="r">
              <a:lnSpc>
                <a:spcPct val="80000"/>
              </a:lnSpc>
            </a:pPr>
            <a:r>
              <a:rPr lang="en-CA" sz="3200" b="1" dirty="0">
                <a:solidFill>
                  <a:schemeClr val="bg1"/>
                </a:solidFill>
                <a:latin typeface="Poor Richard" panose="02080502050505020702" pitchFamily="18" charset="0"/>
                <a:cs typeface="Aparajita" panose="020B0604020202020204" pitchFamily="34" charset="0"/>
              </a:rPr>
              <a:t>Moderate  Slope</a:t>
            </a:r>
          </a:p>
        </p:txBody>
      </p:sp>
    </p:spTree>
    <p:extLst>
      <p:ext uri="{BB962C8B-B14F-4D97-AF65-F5344CB8AC3E}">
        <p14:creationId xmlns:p14="http://schemas.microsoft.com/office/powerpoint/2010/main" val="27706044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txBox="1">
            <a:spLocks/>
          </p:cNvSpPr>
          <p:nvPr/>
        </p:nvSpPr>
        <p:spPr>
          <a:xfrm>
            <a:off x="547527" y="1700808"/>
            <a:ext cx="4608512" cy="388715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The 3 weather variables crew leaders need to be aware of are:</a:t>
            </a:r>
          </a:p>
          <a:p>
            <a:pPr>
              <a:lnSpc>
                <a:spcPct val="90000"/>
              </a:lnSpc>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Wind</a:t>
            </a:r>
            <a:r>
              <a:rPr lang="en-CA" sz="2400" b="1" dirty="0">
                <a:latin typeface="Arial" panose="020B0604020202020204" pitchFamily="34" charset="0"/>
                <a:cs typeface="Arial" panose="020B0604020202020204" pitchFamily="34" charset="0"/>
              </a:rPr>
              <a:t> - changes direction and increases rate of spread.</a:t>
            </a:r>
          </a:p>
          <a:p>
            <a:pPr>
              <a:lnSpc>
                <a:spcPct val="90000"/>
              </a:lnSpc>
              <a:spcBef>
                <a:spcPts val="0"/>
              </a:spcBef>
            </a:pPr>
            <a:r>
              <a:rPr lang="en-CA" sz="2400" b="1" dirty="0">
                <a:latin typeface="Arial" panose="020B0604020202020204" pitchFamily="34" charset="0"/>
                <a:cs typeface="Arial" panose="020B0604020202020204" pitchFamily="34" charset="0"/>
              </a:rPr>
              <a:t>Relative Humidity - the amount of water vapour in </a:t>
            </a:r>
          </a:p>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    the air.</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Temperature - dries out forest fuels.</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8"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Review: Weather and Fire Behaviour</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3" y="2204864"/>
            <a:ext cx="4219343"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10401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txBox="1">
            <a:spLocks/>
          </p:cNvSpPr>
          <p:nvPr/>
        </p:nvSpPr>
        <p:spPr>
          <a:xfrm>
            <a:off x="4211960" y="1846100"/>
            <a:ext cx="4320480" cy="37431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The 3 attack methods used to suppress wildfires are:</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Direct Attack - used on low intensity fires.</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Parallel Attack - used on moderate intensity fires.</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Indirect Attack - employed during high intensity fires.</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Review: Fire Attack Methods</a:t>
            </a:r>
          </a:p>
        </p:txBody>
      </p:sp>
      <p:pic>
        <p:nvPicPr>
          <p:cNvPr id="4" name="Picture 2" descr="D:\Pictures\2006\2006 Rhinos\2006 fire 37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000"/>
          <a:stretch/>
        </p:blipFill>
        <p:spPr bwMode="auto">
          <a:xfrm>
            <a:off x="683568" y="1829872"/>
            <a:ext cx="3083437" cy="3910151"/>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1899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The 3 Attack Methods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495" y="1772816"/>
            <a:ext cx="8782546" cy="3921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2728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5000"/>
            <a:lum/>
          </a:blip>
          <a:srcRect/>
          <a:stretch>
            <a:fillRect l="-6000" r="-6000"/>
          </a:stretch>
        </a:blipFill>
        <a:effectLst/>
      </p:bgPr>
    </p:bg>
    <p:spTree>
      <p:nvGrpSpPr>
        <p:cNvPr id="1" name=""/>
        <p:cNvGrpSpPr/>
        <p:nvPr/>
      </p:nvGrpSpPr>
      <p:grpSpPr>
        <a:xfrm>
          <a:off x="0" y="0"/>
          <a:ext cx="0" cy="0"/>
          <a:chOff x="0" y="0"/>
          <a:chExt cx="0" cy="0"/>
        </a:xfrm>
      </p:grpSpPr>
      <p:sp>
        <p:nvSpPr>
          <p:cNvPr id="7" name="Content Placeholder 1"/>
          <p:cNvSpPr txBox="1">
            <a:spLocks/>
          </p:cNvSpPr>
          <p:nvPr/>
        </p:nvSpPr>
        <p:spPr>
          <a:xfrm>
            <a:off x="683568" y="1988840"/>
            <a:ext cx="5832648" cy="3167076"/>
          </a:xfrm>
          <a:prstGeom prst="rect">
            <a:avLst/>
          </a:prstGeom>
          <a:solidFill>
            <a:schemeClr val="bg1">
              <a:lumMod val="85000"/>
              <a:alpha val="6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Unburnt fuels are ignited.</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Burning helps widen control lines.</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Prevents flare ups or hot spots from escaping.</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Reduce the risk of fire entrapment by eliminating unburnt fuels.</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Helps to maintain Anchor Points.</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Review: Burn Operations</a:t>
            </a:r>
          </a:p>
        </p:txBody>
      </p:sp>
    </p:spTree>
    <p:extLst>
      <p:ext uri="{BB962C8B-B14F-4D97-AF65-F5344CB8AC3E}">
        <p14:creationId xmlns:p14="http://schemas.microsoft.com/office/powerpoint/2010/main" val="345339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txBox="1">
            <a:spLocks/>
          </p:cNvSpPr>
          <p:nvPr/>
        </p:nvSpPr>
        <p:spPr>
          <a:xfrm>
            <a:off x="4209728" y="1789738"/>
            <a:ext cx="4248472" cy="367113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CA" sz="2400" b="1" dirty="0">
                <a:latin typeface="Arial" panose="020B0604020202020204" pitchFamily="34" charset="0"/>
                <a:cs typeface="Arial" panose="020B0604020202020204" pitchFamily="34" charset="0"/>
              </a:rPr>
              <a:t>The following activities are essential after a wildfire has been contained:</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Mop-up of the fire perimeter.</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Patrol of the wildfire.</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Cold trailing of root systems.</a:t>
            </a:r>
          </a:p>
        </p:txBody>
      </p:sp>
      <p:sp>
        <p:nvSpPr>
          <p:cNvPr id="4"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Review: Post Fire Containment Tasks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89738"/>
            <a:ext cx="2446040" cy="397201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827584" y="1924560"/>
            <a:ext cx="2122697" cy="486287"/>
          </a:xfrm>
          <a:prstGeom prst="rect">
            <a:avLst/>
          </a:prstGeom>
        </p:spPr>
        <p:txBody>
          <a:bodyPr wrap="none">
            <a:spAutoFit/>
          </a:bodyPr>
          <a:lstStyle/>
          <a:p>
            <a:pPr algn="r">
              <a:lnSpc>
                <a:spcPct val="80000"/>
              </a:lnSpc>
            </a:pPr>
            <a:r>
              <a:rPr lang="en-CA" sz="3200" b="1" dirty="0">
                <a:latin typeface="Poor Richard" panose="02080502050505020702" pitchFamily="18" charset="0"/>
                <a:cs typeface="Aparajita" panose="020B0604020202020204" pitchFamily="34" charset="0"/>
              </a:rPr>
              <a:t>Mopping Up</a:t>
            </a:r>
          </a:p>
        </p:txBody>
      </p:sp>
    </p:spTree>
    <p:extLst>
      <p:ext uri="{BB962C8B-B14F-4D97-AF65-F5344CB8AC3E}">
        <p14:creationId xmlns:p14="http://schemas.microsoft.com/office/powerpoint/2010/main" val="3322870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Crew Safety and Wellbeing</a:t>
            </a:r>
          </a:p>
        </p:txBody>
      </p:sp>
      <p:sp>
        <p:nvSpPr>
          <p:cNvPr id="4" name="Content Placeholder 1"/>
          <p:cNvSpPr txBox="1">
            <a:spLocks/>
          </p:cNvSpPr>
          <p:nvPr/>
        </p:nvSpPr>
        <p:spPr>
          <a:xfrm>
            <a:off x="539552" y="1846100"/>
            <a:ext cx="4174919" cy="39591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A crew leader’s first priority is crew safety.</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All fire suppression activities should be complete in a safe manner - use PPE.</a:t>
            </a:r>
          </a:p>
          <a:p>
            <a:pPr>
              <a:lnSpc>
                <a:spcPct val="90000"/>
              </a:lnSpc>
              <a:spcBef>
                <a:spcPts val="0"/>
              </a:spcBef>
              <a:spcAft>
                <a:spcPts val="1200"/>
              </a:spcAft>
            </a:pPr>
            <a:r>
              <a:rPr lang="en-US" sz="2400" b="1" dirty="0">
                <a:solidFill>
                  <a:srgbClr val="FF0000"/>
                </a:solidFill>
                <a:latin typeface="Arial" panose="020B0604020202020204" pitchFamily="34" charset="0"/>
                <a:cs typeface="Arial" panose="020B0604020202020204" pitchFamily="34" charset="0"/>
              </a:rPr>
              <a:t>LACES</a:t>
            </a:r>
            <a:r>
              <a:rPr lang="en-US" sz="2400" b="1" dirty="0">
                <a:latin typeface="Arial" panose="020B0604020202020204" pitchFamily="34" charset="0"/>
                <a:cs typeface="Arial" panose="020B0604020202020204" pitchFamily="34" charset="0"/>
              </a:rPr>
              <a:t> will be used.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Crews need to use safe work practices while in transport and at camp.</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4714950" y="1817134"/>
            <a:ext cx="3333903" cy="3988130"/>
          </a:xfrm>
          <a:prstGeom prst="rect">
            <a:avLst/>
          </a:prstGeom>
          <a:noFill/>
          <a:ln>
            <a:noFill/>
          </a:ln>
        </p:spPr>
      </p:pic>
    </p:spTree>
    <p:extLst>
      <p:ext uri="{BB962C8B-B14F-4D97-AF65-F5344CB8AC3E}">
        <p14:creationId xmlns:p14="http://schemas.microsoft.com/office/powerpoint/2010/main" val="12023127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338182" y="1700808"/>
            <a:ext cx="8463172" cy="46805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en-CA" b="1" dirty="0">
                <a:latin typeface="Arial" panose="020B0604020202020204" pitchFamily="34" charset="0"/>
                <a:cs typeface="Arial" panose="020B0604020202020204" pitchFamily="34" charset="0"/>
              </a:rPr>
              <a:t>Review the following:</a:t>
            </a:r>
          </a:p>
          <a:p>
            <a:pPr>
              <a:spcBef>
                <a:spcPts val="0"/>
              </a:spcBef>
            </a:pPr>
            <a:r>
              <a:rPr lang="en-US" b="1" dirty="0">
                <a:latin typeface="Arial" panose="020B0604020202020204" pitchFamily="34" charset="0"/>
                <a:cs typeface="Arial" panose="020B0604020202020204" pitchFamily="34" charset="0"/>
              </a:rPr>
              <a:t>LACES.</a:t>
            </a:r>
          </a:p>
          <a:p>
            <a:pPr>
              <a:spcBef>
                <a:spcPts val="0"/>
              </a:spcBef>
            </a:pPr>
            <a:r>
              <a:rPr lang="en-US" b="1" dirty="0">
                <a:latin typeface="Arial" panose="020B0604020202020204" pitchFamily="34" charset="0"/>
                <a:cs typeface="Arial" panose="020B0604020202020204" pitchFamily="34" charset="0"/>
              </a:rPr>
              <a:t>Location of first aid equipment.</a:t>
            </a:r>
          </a:p>
          <a:p>
            <a:pPr>
              <a:spcBef>
                <a:spcPts val="0"/>
              </a:spcBef>
            </a:pPr>
            <a:r>
              <a:rPr lang="en-US" b="1" dirty="0">
                <a:latin typeface="Arial" panose="020B0604020202020204" pitchFamily="34" charset="0"/>
                <a:cs typeface="Arial" panose="020B0604020202020204" pitchFamily="34" charset="0"/>
              </a:rPr>
              <a:t>Current </a:t>
            </a:r>
            <a:r>
              <a:rPr lang="en-US" b="1" dirty="0" err="1">
                <a:latin typeface="Arial" panose="020B0604020202020204" pitchFamily="34" charset="0"/>
                <a:cs typeface="Arial" panose="020B0604020202020204" pitchFamily="34" charset="0"/>
              </a:rPr>
              <a:t>fireline</a:t>
            </a:r>
            <a:r>
              <a:rPr lang="en-US" b="1" dirty="0">
                <a:latin typeface="Arial" panose="020B0604020202020204" pitchFamily="34" charset="0"/>
                <a:cs typeface="Arial" panose="020B0604020202020204" pitchFamily="34" charset="0"/>
              </a:rPr>
              <a:t> hazards.</a:t>
            </a:r>
          </a:p>
          <a:p>
            <a:pPr>
              <a:spcBef>
                <a:spcPts val="0"/>
              </a:spcBef>
            </a:pPr>
            <a:r>
              <a:rPr lang="en-US" b="1" dirty="0">
                <a:latin typeface="Arial" panose="020B0604020202020204" pitchFamily="34" charset="0"/>
                <a:cs typeface="Arial" panose="020B0604020202020204" pitchFamily="34" charset="0"/>
              </a:rPr>
              <a:t>Safe work procedures.</a:t>
            </a:r>
          </a:p>
          <a:p>
            <a:pPr>
              <a:spcBef>
                <a:spcPts val="0"/>
              </a:spcBef>
            </a:pPr>
            <a:r>
              <a:rPr lang="en-US" b="1" dirty="0">
                <a:latin typeface="Arial" panose="020B0604020202020204" pitchFamily="34" charset="0"/>
                <a:cs typeface="Arial" panose="020B0604020202020204" pitchFamily="34" charset="0"/>
              </a:rPr>
              <a:t>Current and predicted fire </a:t>
            </a:r>
            <a:r>
              <a:rPr lang="en-US" b="1" dirty="0" err="1">
                <a:latin typeface="Arial" panose="020B0604020202020204" pitchFamily="34" charset="0"/>
                <a:cs typeface="Arial" panose="020B0604020202020204" pitchFamily="34" charset="0"/>
              </a:rPr>
              <a:t>behaviour</a:t>
            </a:r>
            <a:r>
              <a:rPr lang="en-US" b="1" dirty="0">
                <a:latin typeface="Arial" panose="020B0604020202020204" pitchFamily="34" charset="0"/>
                <a:cs typeface="Arial" panose="020B0604020202020204" pitchFamily="34" charset="0"/>
              </a:rPr>
              <a:t>.</a:t>
            </a:r>
          </a:p>
          <a:p>
            <a:pPr>
              <a:spcBef>
                <a:spcPts val="0"/>
              </a:spcBef>
            </a:pPr>
            <a:r>
              <a:rPr lang="en-US" b="1" dirty="0">
                <a:latin typeface="Arial" panose="020B0604020202020204" pitchFamily="34" charset="0"/>
                <a:cs typeface="Arial" panose="020B0604020202020204" pitchFamily="34" charset="0"/>
              </a:rPr>
              <a:t>Fire suppression strategies and tactics.</a:t>
            </a:r>
          </a:p>
          <a:p>
            <a:pPr>
              <a:spcBef>
                <a:spcPts val="0"/>
              </a:spcBef>
            </a:pPr>
            <a:r>
              <a:rPr lang="en-US" b="1" dirty="0">
                <a:latin typeface="Arial" panose="020B0604020202020204" pitchFamily="34" charset="0"/>
                <a:cs typeface="Arial" panose="020B0604020202020204" pitchFamily="34" charset="0"/>
              </a:rPr>
              <a:t>Current suppression tasks and progress.</a:t>
            </a:r>
          </a:p>
          <a:p>
            <a:pPr>
              <a:spcBef>
                <a:spcPts val="0"/>
              </a:spcBef>
            </a:pPr>
            <a:r>
              <a:rPr lang="en-US" b="1" dirty="0">
                <a:latin typeface="Arial" panose="020B0604020202020204" pitchFamily="34" charset="0"/>
                <a:cs typeface="Arial" panose="020B0604020202020204" pitchFamily="34" charset="0"/>
              </a:rPr>
              <a:t>Crew work assignments.</a:t>
            </a:r>
            <a:r>
              <a:rPr lang="en-CA" b="1" dirty="0">
                <a:latin typeface="Arial" panose="020B0604020202020204" pitchFamily="34" charset="0"/>
                <a:cs typeface="Arial" panose="020B0604020202020204" pitchFamily="34" charset="0"/>
              </a:rPr>
              <a:t> </a:t>
            </a:r>
            <a:endParaRPr lang="en-CA" altLang="en-US"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Crew Leader Safety Briefing</a:t>
            </a:r>
          </a:p>
        </p:txBody>
      </p:sp>
    </p:spTree>
    <p:extLst>
      <p:ext uri="{BB962C8B-B14F-4D97-AF65-F5344CB8AC3E}">
        <p14:creationId xmlns:p14="http://schemas.microsoft.com/office/powerpoint/2010/main" val="32477937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395537" y="1844824"/>
            <a:ext cx="4536503" cy="39604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Is a safety system used to protect fire personnel.</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Needs to be in place before suppression activities start. </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Allows for assessments and updates on fire activity.</a:t>
            </a:r>
          </a:p>
          <a:p>
            <a:pPr>
              <a:lnSpc>
                <a:spcPct val="90000"/>
              </a:lnSpc>
              <a:spcBef>
                <a:spcPts val="0"/>
              </a:spcBef>
              <a:spcAft>
                <a:spcPts val="1200"/>
              </a:spcAft>
            </a:pPr>
            <a:r>
              <a:rPr lang="en-CA" sz="2400" b="1" dirty="0">
                <a:latin typeface="Arial" panose="020B0604020202020204" pitchFamily="34" charset="0"/>
                <a:cs typeface="Arial" panose="020B0604020202020204" pitchFamily="34" charset="0"/>
              </a:rPr>
              <a:t>Establishes evacuation routes and refuge areas.   </a:t>
            </a:r>
            <a:endParaRPr lang="en-CA"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2309" y="476672"/>
            <a:ext cx="7772400" cy="936104"/>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6600" dirty="0">
                <a:solidFill>
                  <a:srgbClr val="FF0000"/>
                </a:solidFill>
                <a:latin typeface="Arial" panose="020B0604020202020204" pitchFamily="34" charset="0"/>
              </a:rPr>
              <a:t>LACES</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844824"/>
            <a:ext cx="2840895" cy="3918679"/>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5888047" y="4581128"/>
            <a:ext cx="2304257" cy="880241"/>
          </a:xfrm>
          <a:prstGeom prst="rect">
            <a:avLst/>
          </a:prstGeom>
          <a:solidFill>
            <a:schemeClr val="bg1">
              <a:lumMod val="85000"/>
              <a:alpha val="50000"/>
            </a:schemeClr>
          </a:solidFill>
        </p:spPr>
        <p:txBody>
          <a:bodyPr wrap="square" rtlCol="0">
            <a:spAutoFit/>
          </a:bodyPr>
          <a:lstStyle/>
          <a:p>
            <a:pPr algn="r">
              <a:lnSpc>
                <a:spcPct val="80000"/>
              </a:lnSpc>
            </a:pPr>
            <a:r>
              <a:rPr lang="en-CA" sz="3200" b="1" dirty="0">
                <a:solidFill>
                  <a:schemeClr val="bg1"/>
                </a:solidFill>
                <a:latin typeface="Poor Richard" panose="02080502050505020702" pitchFamily="18" charset="0"/>
                <a:cs typeface="Aparajita" panose="020B0604020202020204" pitchFamily="34" charset="0"/>
              </a:rPr>
              <a:t>Maintained  </a:t>
            </a:r>
          </a:p>
          <a:p>
            <a:pPr algn="r">
              <a:lnSpc>
                <a:spcPct val="80000"/>
              </a:lnSpc>
            </a:pPr>
            <a:r>
              <a:rPr lang="en-CA" sz="3200" b="1" dirty="0">
                <a:solidFill>
                  <a:schemeClr val="bg1"/>
                </a:solidFill>
                <a:latin typeface="Poor Richard" panose="02080502050505020702" pitchFamily="18" charset="0"/>
                <a:cs typeface="Aparajita" panose="020B0604020202020204" pitchFamily="34" charset="0"/>
              </a:rPr>
              <a:t>Escape  Route</a:t>
            </a:r>
          </a:p>
        </p:txBody>
      </p:sp>
    </p:spTree>
    <p:extLst>
      <p:ext uri="{BB962C8B-B14F-4D97-AF65-F5344CB8AC3E}">
        <p14:creationId xmlns:p14="http://schemas.microsoft.com/office/powerpoint/2010/main" val="107354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827584" y="1772816"/>
            <a:ext cx="7488832" cy="374441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L</a:t>
            </a:r>
            <a:r>
              <a:rPr lang="en-CA" sz="2400" b="1" dirty="0">
                <a:latin typeface="Arial" panose="020B0604020202020204" pitchFamily="34" charset="0"/>
                <a:cs typeface="Arial" panose="020B0604020202020204" pitchFamily="34" charset="0"/>
              </a:rPr>
              <a:t>ookouts - personnel who assess the fire.</a:t>
            </a:r>
          </a:p>
          <a:p>
            <a:pPr>
              <a:lnSpc>
                <a:spcPct val="90000"/>
              </a:lnSpc>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A</a:t>
            </a:r>
            <a:r>
              <a:rPr lang="en-CA" sz="2400" b="1" dirty="0">
                <a:latin typeface="Arial" panose="020B0604020202020204" pitchFamily="34" charset="0"/>
                <a:cs typeface="Arial" panose="020B0604020202020204" pitchFamily="34" charset="0"/>
              </a:rPr>
              <a:t>nchor Points - fuel barriers free of vegetation that secure control lines. </a:t>
            </a:r>
          </a:p>
          <a:p>
            <a:pPr>
              <a:lnSpc>
                <a:spcPct val="90000"/>
              </a:lnSpc>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C</a:t>
            </a:r>
            <a:r>
              <a:rPr lang="en-CA" sz="2400" b="1" dirty="0">
                <a:latin typeface="Arial" panose="020B0604020202020204" pitchFamily="34" charset="0"/>
                <a:cs typeface="Arial" panose="020B0604020202020204" pitchFamily="34" charset="0"/>
              </a:rPr>
              <a:t>ommunications - radio transmissions between firefighters on the </a:t>
            </a:r>
            <a:r>
              <a:rPr lang="en-CA" sz="2400" b="1" dirty="0" err="1">
                <a:latin typeface="Arial" panose="020B0604020202020204" pitchFamily="34" charset="0"/>
                <a:cs typeface="Arial" panose="020B0604020202020204" pitchFamily="34" charset="0"/>
              </a:rPr>
              <a:t>fireline</a:t>
            </a:r>
            <a:r>
              <a:rPr lang="en-CA" sz="2400" b="1" dirty="0">
                <a:latin typeface="Arial" panose="020B0604020202020204" pitchFamily="34" charset="0"/>
                <a:cs typeface="Arial" panose="020B0604020202020204" pitchFamily="34" charset="0"/>
              </a:rPr>
              <a:t>.</a:t>
            </a:r>
          </a:p>
          <a:p>
            <a:pPr>
              <a:lnSpc>
                <a:spcPct val="90000"/>
              </a:lnSpc>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E</a:t>
            </a:r>
            <a:r>
              <a:rPr lang="en-CA" sz="2400" b="1" dirty="0">
                <a:latin typeface="Arial" panose="020B0604020202020204" pitchFamily="34" charset="0"/>
                <a:cs typeface="Arial" panose="020B0604020202020204" pitchFamily="34" charset="0"/>
              </a:rPr>
              <a:t>scape Routes - used to rapidly retreat from the </a:t>
            </a:r>
            <a:r>
              <a:rPr lang="en-CA" sz="2400" b="1" dirty="0" err="1">
                <a:latin typeface="Arial" panose="020B0604020202020204" pitchFamily="34" charset="0"/>
                <a:cs typeface="Arial" panose="020B0604020202020204" pitchFamily="34" charset="0"/>
              </a:rPr>
              <a:t>fireline</a:t>
            </a:r>
            <a:r>
              <a:rPr lang="en-CA" sz="2400" b="1" dirty="0">
                <a:latin typeface="Arial" panose="020B0604020202020204" pitchFamily="34" charset="0"/>
                <a:cs typeface="Arial" panose="020B0604020202020204" pitchFamily="34" charset="0"/>
              </a:rPr>
              <a:t> if fire behaviour increases.</a:t>
            </a:r>
          </a:p>
          <a:p>
            <a:pPr>
              <a:lnSpc>
                <a:spcPct val="90000"/>
              </a:lnSpc>
              <a:spcBef>
                <a:spcPts val="0"/>
              </a:spcBef>
              <a:spcAft>
                <a:spcPts val="1200"/>
              </a:spcAft>
            </a:pPr>
            <a:r>
              <a:rPr lang="en-CA" sz="2400" b="1" dirty="0">
                <a:solidFill>
                  <a:srgbClr val="FF0000"/>
                </a:solidFill>
                <a:latin typeface="Arial" panose="020B0604020202020204" pitchFamily="34" charset="0"/>
                <a:cs typeface="Arial" panose="020B0604020202020204" pitchFamily="34" charset="0"/>
              </a:rPr>
              <a:t>S</a:t>
            </a:r>
            <a:r>
              <a:rPr lang="en-CA" sz="2400" b="1" dirty="0">
                <a:latin typeface="Arial" panose="020B0604020202020204" pitchFamily="34" charset="0"/>
                <a:cs typeface="Arial" panose="020B0604020202020204" pitchFamily="34" charset="0"/>
              </a:rPr>
              <a:t>afety Zones - provide firefighters with shelter from all fire hazards.   </a:t>
            </a:r>
            <a:endParaRPr lang="en-CA" altLang="en-US" sz="2400" b="1" dirty="0">
              <a:latin typeface="Arial" panose="020B0604020202020204" pitchFamily="34" charset="0"/>
              <a:cs typeface="Arial" panose="020B0604020202020204" pitchFamily="34" charset="0"/>
            </a:endParaRPr>
          </a:p>
        </p:txBody>
      </p:sp>
      <p:sp>
        <p:nvSpPr>
          <p:cNvPr id="6" name="Title 2"/>
          <p:cNvSpPr txBox="1">
            <a:spLocks/>
          </p:cNvSpPr>
          <p:nvPr/>
        </p:nvSpPr>
        <p:spPr>
          <a:xfrm>
            <a:off x="682309" y="476672"/>
            <a:ext cx="7772400" cy="936104"/>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6600" dirty="0">
                <a:solidFill>
                  <a:schemeClr val="bg1"/>
                </a:solidFill>
                <a:latin typeface="Arial" panose="020B0604020202020204" pitchFamily="34" charset="0"/>
              </a:rPr>
              <a:t>LACES</a:t>
            </a:r>
          </a:p>
        </p:txBody>
      </p:sp>
    </p:spTree>
    <p:extLst>
      <p:ext uri="{BB962C8B-B14F-4D97-AF65-F5344CB8AC3E}">
        <p14:creationId xmlns:p14="http://schemas.microsoft.com/office/powerpoint/2010/main" val="5022912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p:cNvSpPr txBox="1">
            <a:spLocks/>
          </p:cNvSpPr>
          <p:nvPr/>
        </p:nvSpPr>
        <p:spPr>
          <a:xfrm>
            <a:off x="395536" y="1690511"/>
            <a:ext cx="8352928" cy="461880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solidFill>
                  <a:srgbClr val="FF0000"/>
                </a:solidFill>
                <a:latin typeface="Arial" panose="020B0604020202020204" pitchFamily="34" charset="0"/>
                <a:cs typeface="Arial" panose="020B0604020202020204" pitchFamily="34" charset="0"/>
              </a:rPr>
              <a:t>Crew leaders must describe expectations to the crew.</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An evaluation  of individual abilities must be completed.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Crew leaders need to set an example - use safe work procedures.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Establish fire camp and base rules.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Explain the following fire camp procedures:</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 Crew Meal Times.				</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 Sleeping Accommodations.</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 First Aid and Wash Facilities.</a:t>
            </a:r>
            <a:endParaRPr lang="en-US" sz="2000" b="1" dirty="0">
              <a:latin typeface="Arial" panose="020B0604020202020204" pitchFamily="34" charset="0"/>
              <a:cs typeface="Arial" panose="020B0604020202020204" pitchFamily="34" charset="0"/>
            </a:endParaRP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6"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General Expectations of a Crew Leader</a:t>
            </a:r>
          </a:p>
        </p:txBody>
      </p:sp>
    </p:spTree>
    <p:extLst>
      <p:ext uri="{BB962C8B-B14F-4D97-AF65-F5344CB8AC3E}">
        <p14:creationId xmlns:p14="http://schemas.microsoft.com/office/powerpoint/2010/main" val="2006635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Maintaining Crew Standards</a:t>
            </a:r>
          </a:p>
        </p:txBody>
      </p:sp>
      <p:sp>
        <p:nvSpPr>
          <p:cNvPr id="4" name="Content Placeholder 1"/>
          <p:cNvSpPr txBox="1">
            <a:spLocks/>
          </p:cNvSpPr>
          <p:nvPr/>
        </p:nvSpPr>
        <p:spPr>
          <a:xfrm>
            <a:off x="3851920" y="1728780"/>
            <a:ext cx="4752528" cy="417518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Crew leaders must demonstrate proper safe work procedures.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Emergency procedures need to be practiced - each crew member has a role.</a:t>
            </a:r>
          </a:p>
          <a:p>
            <a:pPr>
              <a:lnSpc>
                <a:spcPct val="90000"/>
              </a:lnSpc>
              <a:spcBef>
                <a:spcPts val="0"/>
              </a:spcBef>
              <a:spcAft>
                <a:spcPts val="1200"/>
              </a:spcAft>
            </a:pPr>
            <a:r>
              <a:rPr lang="en-US" sz="2400" b="1" dirty="0">
                <a:solidFill>
                  <a:srgbClr val="FF0000"/>
                </a:solidFill>
                <a:latin typeface="Arial" panose="020B0604020202020204" pitchFamily="34" charset="0"/>
                <a:cs typeface="Arial" panose="020B0604020202020204" pitchFamily="34" charset="0"/>
              </a:rPr>
              <a:t>Crew members need to be trained correctly.</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Hazards must be communicated to all fire personnel.</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1916831"/>
            <a:ext cx="2876347" cy="379908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621438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Safety Responsibilities</a:t>
            </a:r>
          </a:p>
        </p:txBody>
      </p:sp>
      <p:sp>
        <p:nvSpPr>
          <p:cNvPr id="4" name="Content Placeholder 1"/>
          <p:cNvSpPr txBox="1">
            <a:spLocks/>
          </p:cNvSpPr>
          <p:nvPr/>
        </p:nvSpPr>
        <p:spPr>
          <a:xfrm>
            <a:off x="467545" y="1780206"/>
            <a:ext cx="4608512" cy="410318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Crew leaders must ensure:</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Crew member locations are know at all times.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Hazards are communicated.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All personnel know where the escape routes and safety zones are.</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Injuries are reported.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Crew fatigue is managed.</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8527" y="1780206"/>
            <a:ext cx="3354448" cy="4008721"/>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5933303" y="1806408"/>
            <a:ext cx="2286000" cy="584775"/>
          </a:xfrm>
          <a:prstGeom prst="rect">
            <a:avLst/>
          </a:prstGeom>
        </p:spPr>
        <p:txBody>
          <a:bodyPr wrap="square">
            <a:spAutoFit/>
          </a:bodyPr>
          <a:lstStyle/>
          <a:p>
            <a:pPr algn="r"/>
            <a:r>
              <a:rPr lang="en-CA" sz="3200" b="1" dirty="0">
                <a:solidFill>
                  <a:schemeClr val="bg1"/>
                </a:solidFill>
                <a:latin typeface="Poor Richard" panose="02080502050505020702" pitchFamily="18" charset="0"/>
                <a:cs typeface="Aparajita" panose="020B0604020202020204" pitchFamily="34" charset="0"/>
              </a:rPr>
              <a:t>Danger  Tree!</a:t>
            </a:r>
          </a:p>
        </p:txBody>
      </p:sp>
    </p:spTree>
    <p:extLst>
      <p:ext uri="{BB962C8B-B14F-4D97-AF65-F5344CB8AC3E}">
        <p14:creationId xmlns:p14="http://schemas.microsoft.com/office/powerpoint/2010/main" val="10002195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General Wellbeing Factors</a:t>
            </a:r>
          </a:p>
        </p:txBody>
      </p:sp>
      <p:sp>
        <p:nvSpPr>
          <p:cNvPr id="4" name="Content Placeholder 1"/>
          <p:cNvSpPr txBox="1">
            <a:spLocks/>
          </p:cNvSpPr>
          <p:nvPr/>
        </p:nvSpPr>
        <p:spPr>
          <a:xfrm>
            <a:off x="3851919" y="1653936"/>
            <a:ext cx="4750983" cy="40311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Crew leaders are responsible for the following:</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Ensuring that check-ins are established.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Checking condition of each crew member’s PPE.</a:t>
            </a:r>
          </a:p>
          <a:p>
            <a:pPr>
              <a:lnSpc>
                <a:spcPct val="90000"/>
              </a:lnSpc>
              <a:spcBef>
                <a:spcPts val="0"/>
              </a:spcBef>
              <a:spcAft>
                <a:spcPts val="1200"/>
              </a:spcAft>
            </a:pPr>
            <a:r>
              <a:rPr lang="en-US" sz="2400" b="1" dirty="0">
                <a:solidFill>
                  <a:srgbClr val="FF0000"/>
                </a:solidFill>
                <a:latin typeface="Arial" panose="020B0604020202020204" pitchFamily="34" charset="0"/>
                <a:cs typeface="Arial" panose="020B0604020202020204" pitchFamily="34" charset="0"/>
              </a:rPr>
              <a:t>Staying calm and positive.</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Confirming that all crew members are supplied with meals.</a:t>
            </a:r>
            <a:endParaRPr lang="en-US" sz="2400" b="1" dirty="0">
              <a:solidFill>
                <a:srgbClr val="FF0000"/>
              </a:solidFill>
              <a:latin typeface="Arial" panose="020B0604020202020204" pitchFamily="34" charset="0"/>
              <a:cs typeface="Arial" panose="020B0604020202020204" pitchFamily="34" charset="0"/>
            </a:endParaRP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653936"/>
            <a:ext cx="3024336" cy="410912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014887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endParaRPr lang="en-CA" sz="4000" dirty="0">
              <a:solidFill>
                <a:schemeClr val="bg1"/>
              </a:solidFill>
              <a:latin typeface="Arial" panose="020B0604020202020204" pitchFamily="34" charset="0"/>
            </a:endParaRPr>
          </a:p>
        </p:txBody>
      </p:sp>
      <p:sp>
        <p:nvSpPr>
          <p:cNvPr id="4" name="Content Placeholder 1"/>
          <p:cNvSpPr txBox="1">
            <a:spLocks/>
          </p:cNvSpPr>
          <p:nvPr/>
        </p:nvSpPr>
        <p:spPr>
          <a:xfrm>
            <a:off x="539552" y="1846100"/>
            <a:ext cx="4248472" cy="39591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On the </a:t>
            </a:r>
            <a:r>
              <a:rPr lang="en-US" sz="2400" b="1" dirty="0" err="1">
                <a:latin typeface="Arial" panose="020B0604020202020204" pitchFamily="34" charset="0"/>
                <a:cs typeface="Arial" panose="020B0604020202020204" pitchFamily="34" charset="0"/>
              </a:rPr>
              <a:t>Fireline</a:t>
            </a:r>
            <a:r>
              <a:rPr lang="en-US" sz="2400" b="1" dirty="0">
                <a:latin typeface="Arial" panose="020B0604020202020204" pitchFamily="34" charset="0"/>
                <a:cs typeface="Arial" panose="020B0604020202020204" pitchFamily="34" charset="0"/>
              </a:rPr>
              <a:t>:</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Train crew members as needed.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Closely track progress.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Organize crew to work most effectively.</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Give experienced crew members important tasks.  </a:t>
            </a:r>
            <a:endParaRPr lang="en-US"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Crew Organization and Supervision</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9664" y="1673630"/>
            <a:ext cx="3400425" cy="416242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Rectangle 5"/>
          <p:cNvSpPr/>
          <p:nvPr/>
        </p:nvSpPr>
        <p:spPr>
          <a:xfrm>
            <a:off x="6836790" y="1846100"/>
            <a:ext cx="1505245" cy="880241"/>
          </a:xfrm>
          <a:prstGeom prst="rect">
            <a:avLst/>
          </a:prstGeom>
          <a:solidFill>
            <a:schemeClr val="bg1">
              <a:lumMod val="85000"/>
              <a:alpha val="35000"/>
            </a:schemeClr>
          </a:solidFill>
        </p:spPr>
        <p:txBody>
          <a:bodyPr wrap="square">
            <a:spAutoFit/>
          </a:bodyPr>
          <a:lstStyle/>
          <a:p>
            <a:pPr algn="r">
              <a:lnSpc>
                <a:spcPct val="80000"/>
              </a:lnSpc>
            </a:pPr>
            <a:r>
              <a:rPr lang="en-CA" sz="3200" b="1" dirty="0">
                <a:solidFill>
                  <a:schemeClr val="bg1"/>
                </a:solidFill>
                <a:latin typeface="Poor Richard" panose="02080502050505020702" pitchFamily="18" charset="0"/>
                <a:cs typeface="Aparajita" panose="020B0604020202020204" pitchFamily="34" charset="0"/>
              </a:rPr>
              <a:t>Bucker Training</a:t>
            </a:r>
          </a:p>
        </p:txBody>
      </p:sp>
    </p:spTree>
    <p:extLst>
      <p:ext uri="{BB962C8B-B14F-4D97-AF65-F5344CB8AC3E}">
        <p14:creationId xmlns:p14="http://schemas.microsoft.com/office/powerpoint/2010/main" val="27122526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endParaRPr lang="en-CA" sz="4000" dirty="0">
              <a:solidFill>
                <a:schemeClr val="bg1"/>
              </a:solidFill>
              <a:latin typeface="Arial" panose="020B0604020202020204" pitchFamily="34" charset="0"/>
            </a:endParaRPr>
          </a:p>
        </p:txBody>
      </p:sp>
      <p:sp>
        <p:nvSpPr>
          <p:cNvPr id="4" name="Content Placeholder 1"/>
          <p:cNvSpPr txBox="1">
            <a:spLocks/>
          </p:cNvSpPr>
          <p:nvPr/>
        </p:nvSpPr>
        <p:spPr>
          <a:xfrm>
            <a:off x="539552" y="1846100"/>
            <a:ext cx="4174919" cy="39591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A crew leader must accomplish the following:</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Inspect the working being completed.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Maintain daily notes.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Update supervisors about crew progress.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Address concerns and setbacks.</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endParaRPr lang="en-CA" sz="4000" dirty="0">
              <a:solidFill>
                <a:schemeClr val="bg1"/>
              </a:solidFill>
              <a:latin typeface="Arial" panose="020B0604020202020204" pitchFamily="34" charset="0"/>
            </a:endParaRPr>
          </a:p>
        </p:txBody>
      </p:sp>
      <p:sp>
        <p:nvSpPr>
          <p:cNvPr id="7" name="Title 2"/>
          <p:cNvSpPr txBox="1">
            <a:spLocks/>
          </p:cNvSpPr>
          <p:nvPr/>
        </p:nvSpPr>
        <p:spPr>
          <a:xfrm>
            <a:off x="683568" y="75351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Administrative Responsibilities</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8291" y="1773454"/>
            <a:ext cx="3719909" cy="410445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261657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endParaRPr lang="en-CA" sz="4000" dirty="0">
              <a:solidFill>
                <a:schemeClr val="bg1"/>
              </a:solidFill>
              <a:latin typeface="Arial" panose="020B0604020202020204" pitchFamily="34" charset="0"/>
            </a:endParaRPr>
          </a:p>
        </p:txBody>
      </p:sp>
      <p:sp>
        <p:nvSpPr>
          <p:cNvPr id="4" name="Content Placeholder 1"/>
          <p:cNvSpPr txBox="1">
            <a:spLocks/>
          </p:cNvSpPr>
          <p:nvPr/>
        </p:nvSpPr>
        <p:spPr>
          <a:xfrm>
            <a:off x="539553" y="1846100"/>
            <a:ext cx="4032448" cy="39591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Off the </a:t>
            </a:r>
            <a:r>
              <a:rPr lang="en-US" sz="2400" b="1" dirty="0" err="1">
                <a:latin typeface="Arial" panose="020B0604020202020204" pitchFamily="34" charset="0"/>
                <a:cs typeface="Arial" panose="020B0604020202020204" pitchFamily="34" charset="0"/>
              </a:rPr>
              <a:t>Fireline</a:t>
            </a:r>
            <a:r>
              <a:rPr lang="en-US" sz="2400" b="1" dirty="0">
                <a:latin typeface="Arial" panose="020B0604020202020204" pitchFamily="34" charset="0"/>
                <a:cs typeface="Arial" panose="020B0604020202020204" pitchFamily="34" charset="0"/>
              </a:rPr>
              <a:t>:</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Maintain a record of crew member names and functions.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Complete all crew paperwork.</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Maintain all crew gear.</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Brief the crew on daily plans and objectives.</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Crew Organization and Supervision</a:t>
            </a:r>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1" y="1808797"/>
            <a:ext cx="3507631" cy="3996467"/>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ectangle 7"/>
          <p:cNvSpPr/>
          <p:nvPr/>
        </p:nvSpPr>
        <p:spPr>
          <a:xfrm>
            <a:off x="5206232" y="2348880"/>
            <a:ext cx="2239167" cy="880241"/>
          </a:xfrm>
          <a:prstGeom prst="rect">
            <a:avLst/>
          </a:prstGeom>
          <a:solidFill>
            <a:schemeClr val="bg1">
              <a:alpha val="0"/>
            </a:schemeClr>
          </a:solidFill>
        </p:spPr>
        <p:txBody>
          <a:bodyPr wrap="square">
            <a:spAutoFit/>
          </a:bodyPr>
          <a:lstStyle/>
          <a:p>
            <a:pPr algn="ctr">
              <a:lnSpc>
                <a:spcPct val="80000"/>
              </a:lnSpc>
            </a:pPr>
            <a:r>
              <a:rPr lang="en-CA" sz="3200" b="1" dirty="0">
                <a:solidFill>
                  <a:schemeClr val="bg1"/>
                </a:solidFill>
                <a:latin typeface="Poor Richard" panose="02080502050505020702" pitchFamily="18" charset="0"/>
                <a:cs typeface="Aparajita" panose="020B0604020202020204" pitchFamily="34" charset="0"/>
              </a:rPr>
              <a:t>Daily  Crew Briefing</a:t>
            </a:r>
          </a:p>
        </p:txBody>
      </p:sp>
    </p:spTree>
    <p:extLst>
      <p:ext uri="{BB962C8B-B14F-4D97-AF65-F5344CB8AC3E}">
        <p14:creationId xmlns:p14="http://schemas.microsoft.com/office/powerpoint/2010/main" val="35361098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endParaRPr lang="en-CA" sz="4000" dirty="0">
              <a:solidFill>
                <a:schemeClr val="bg1"/>
              </a:solidFill>
              <a:latin typeface="Arial" panose="020B0604020202020204" pitchFamily="34" charset="0"/>
            </a:endParaRPr>
          </a:p>
        </p:txBody>
      </p:sp>
      <p:sp>
        <p:nvSpPr>
          <p:cNvPr id="4" name="Content Placeholder 1"/>
          <p:cNvSpPr txBox="1">
            <a:spLocks/>
          </p:cNvSpPr>
          <p:nvPr/>
        </p:nvSpPr>
        <p:spPr>
          <a:xfrm>
            <a:off x="4211960" y="1836240"/>
            <a:ext cx="4320480" cy="395916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These are 2 difficult tasks for any crew leader.</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Crew leaders need to build good rapport with a crew.</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A crew must continuously be pushed to succeed.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Any corrective actions taken must be warranted and appropriate.</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Motivating and Disciplining a Fire Crew</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933056"/>
            <a:ext cx="2878088" cy="1758832"/>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721269"/>
            <a:ext cx="3324881" cy="198824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550333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1000" r="-1000"/>
          </a:stretch>
        </a:blipFill>
        <a:effectLst/>
      </p:bgPr>
    </p:bg>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endParaRPr lang="en-CA" sz="4000" dirty="0">
              <a:solidFill>
                <a:schemeClr val="bg1"/>
              </a:solidFill>
              <a:latin typeface="Arial" panose="020B0604020202020204" pitchFamily="34" charset="0"/>
            </a:endParaRPr>
          </a:p>
        </p:txBody>
      </p:sp>
      <p:sp>
        <p:nvSpPr>
          <p:cNvPr id="4" name="Content Placeholder 1"/>
          <p:cNvSpPr txBox="1">
            <a:spLocks/>
          </p:cNvSpPr>
          <p:nvPr/>
        </p:nvSpPr>
        <p:spPr>
          <a:xfrm>
            <a:off x="685800" y="1700808"/>
            <a:ext cx="5328592" cy="3672408"/>
          </a:xfrm>
          <a:prstGeom prst="rect">
            <a:avLst/>
          </a:prstGeom>
          <a:solidFill>
            <a:schemeClr val="bg1">
              <a:lumMod val="85000"/>
              <a:alpha val="6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Communicate effectively.</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Set realistic goals that can be accomplished.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Update the fire crew about achievements.</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Give compliments and support when appropriate.</a:t>
            </a:r>
          </a:p>
          <a:p>
            <a:pPr>
              <a:lnSpc>
                <a:spcPct val="90000"/>
              </a:lnSpc>
              <a:spcBef>
                <a:spcPts val="0"/>
              </a:spcBef>
              <a:spcAft>
                <a:spcPts val="1200"/>
              </a:spcAft>
            </a:pPr>
            <a:r>
              <a:rPr lang="en-US" sz="2400" b="1" dirty="0">
                <a:solidFill>
                  <a:srgbClr val="FF0000"/>
                </a:solidFill>
                <a:latin typeface="Arial" panose="020B0604020202020204" pitchFamily="34" charset="0"/>
                <a:cs typeface="Arial" panose="020B0604020202020204" pitchFamily="34" charset="0"/>
              </a:rPr>
              <a:t>Perform </a:t>
            </a:r>
            <a:r>
              <a:rPr lang="en-US" sz="2400" b="1" dirty="0" err="1">
                <a:solidFill>
                  <a:srgbClr val="FF0000"/>
                </a:solidFill>
                <a:latin typeface="Arial" panose="020B0604020202020204" pitchFamily="34" charset="0"/>
                <a:cs typeface="Arial" panose="020B0604020202020204" pitchFamily="34" charset="0"/>
              </a:rPr>
              <a:t>fireline</a:t>
            </a:r>
            <a:r>
              <a:rPr lang="en-US" sz="2400" b="1" dirty="0">
                <a:solidFill>
                  <a:srgbClr val="FF0000"/>
                </a:solidFill>
                <a:latin typeface="Arial" panose="020B0604020202020204" pitchFamily="34" charset="0"/>
                <a:cs typeface="Arial" panose="020B0604020202020204" pitchFamily="34" charset="0"/>
              </a:rPr>
              <a:t> tasks with the crew.</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Tips for Motivating Fire Personnel</a:t>
            </a:r>
          </a:p>
        </p:txBody>
      </p:sp>
    </p:spTree>
    <p:extLst>
      <p:ext uri="{BB962C8B-B14F-4D97-AF65-F5344CB8AC3E}">
        <p14:creationId xmlns:p14="http://schemas.microsoft.com/office/powerpoint/2010/main" val="5792610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a:xfrm>
            <a:off x="683568" y="764704"/>
            <a:ext cx="7772400" cy="648072"/>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endParaRPr lang="en-CA" sz="4000" dirty="0">
              <a:solidFill>
                <a:schemeClr val="bg1"/>
              </a:solidFill>
              <a:latin typeface="Arial" panose="020B0604020202020204" pitchFamily="34" charset="0"/>
            </a:endParaRPr>
          </a:p>
        </p:txBody>
      </p:sp>
      <p:sp>
        <p:nvSpPr>
          <p:cNvPr id="4" name="Content Placeholder 1"/>
          <p:cNvSpPr txBox="1">
            <a:spLocks/>
          </p:cNvSpPr>
          <p:nvPr/>
        </p:nvSpPr>
        <p:spPr>
          <a:xfrm>
            <a:off x="467544" y="1690511"/>
            <a:ext cx="3983403" cy="470071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A crew leader should:</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Know how and when to discipline a crew member.</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Know how to recognize a crew trouble maker.</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Understand the types of discipline.</a:t>
            </a:r>
          </a:p>
          <a:p>
            <a:pPr>
              <a:lnSpc>
                <a:spcPct val="90000"/>
              </a:lnSpc>
              <a:spcBef>
                <a:spcPts val="0"/>
              </a:spcBef>
              <a:spcAft>
                <a:spcPts val="1200"/>
              </a:spcAft>
            </a:pPr>
            <a:r>
              <a:rPr lang="en-US" sz="2400" b="1" dirty="0">
                <a:latin typeface="Arial" panose="020B0604020202020204" pitchFamily="34" charset="0"/>
                <a:cs typeface="Arial" panose="020B0604020202020204" pitchFamily="34" charset="0"/>
              </a:rPr>
              <a:t>Use disciplinary measures in a consistent and fair manner.</a:t>
            </a:r>
          </a:p>
          <a:p>
            <a:pPr marL="0" indent="0">
              <a:lnSpc>
                <a:spcPct val="90000"/>
              </a:lnSpc>
              <a:spcBef>
                <a:spcPts val="0"/>
              </a:spcBef>
              <a:spcAft>
                <a:spcPts val="1200"/>
              </a:spcAft>
              <a:buNone/>
            </a:pPr>
            <a:r>
              <a:rPr lang="en-US" sz="2400" b="1" dirty="0">
                <a:latin typeface="Arial" panose="020B0604020202020204" pitchFamily="34" charset="0"/>
                <a:cs typeface="Arial" panose="020B0604020202020204" pitchFamily="34" charset="0"/>
              </a:rPr>
              <a:t>  </a:t>
            </a:r>
            <a:endParaRPr lang="en-US" altLang="en-US" sz="2400" b="1" dirty="0">
              <a:latin typeface="Arial" panose="020B0604020202020204" pitchFamily="34" charset="0"/>
              <a:cs typeface="Arial" panose="020B0604020202020204" pitchFamily="34" charset="0"/>
            </a:endParaRPr>
          </a:p>
        </p:txBody>
      </p:sp>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Disciplining Fire </a:t>
            </a:r>
          </a:p>
          <a:p>
            <a:pPr algn="ctr"/>
            <a:r>
              <a:rPr lang="en-CA" sz="4000" dirty="0">
                <a:solidFill>
                  <a:schemeClr val="bg1"/>
                </a:solidFill>
                <a:latin typeface="Arial" panose="020B0604020202020204" pitchFamily="34" charset="0"/>
              </a:rPr>
              <a:t>Personnel</a:t>
            </a:r>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1625" y="3295371"/>
            <a:ext cx="2311937" cy="3096344"/>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9203" y="1690511"/>
            <a:ext cx="2277927" cy="3096344"/>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ectangle 2"/>
          <p:cNvSpPr/>
          <p:nvPr/>
        </p:nvSpPr>
        <p:spPr>
          <a:xfrm>
            <a:off x="4067944" y="1688024"/>
            <a:ext cx="2619164" cy="486287"/>
          </a:xfrm>
          <a:prstGeom prst="rect">
            <a:avLst/>
          </a:prstGeom>
        </p:spPr>
        <p:txBody>
          <a:bodyPr wrap="square">
            <a:spAutoFit/>
          </a:bodyPr>
          <a:lstStyle/>
          <a:p>
            <a:pPr algn="r">
              <a:lnSpc>
                <a:spcPct val="80000"/>
              </a:lnSpc>
            </a:pPr>
            <a:r>
              <a:rPr lang="en-CA" sz="3200" b="1" dirty="0">
                <a:latin typeface="Poor Richard" panose="02080502050505020702" pitchFamily="18" charset="0"/>
                <a:cs typeface="Aparajita" panose="020B0604020202020204" pitchFamily="34" charset="0"/>
              </a:rPr>
              <a:t>Crew  Leader</a:t>
            </a:r>
          </a:p>
        </p:txBody>
      </p:sp>
      <p:sp>
        <p:nvSpPr>
          <p:cNvPr id="6" name="Rectangle 5"/>
          <p:cNvSpPr/>
          <p:nvPr/>
        </p:nvSpPr>
        <p:spPr>
          <a:xfrm>
            <a:off x="4644800" y="5085184"/>
            <a:ext cx="1763688" cy="880241"/>
          </a:xfrm>
          <a:prstGeom prst="rect">
            <a:avLst/>
          </a:prstGeom>
        </p:spPr>
        <p:txBody>
          <a:bodyPr wrap="square">
            <a:spAutoFit/>
          </a:bodyPr>
          <a:lstStyle/>
          <a:p>
            <a:pPr algn="r">
              <a:lnSpc>
                <a:spcPct val="80000"/>
              </a:lnSpc>
            </a:pPr>
            <a:r>
              <a:rPr lang="en-CA" sz="3200" b="1" dirty="0">
                <a:latin typeface="Poor Richard" panose="02080502050505020702" pitchFamily="18" charset="0"/>
                <a:cs typeface="Aparajita" panose="020B0604020202020204" pitchFamily="34" charset="0"/>
              </a:rPr>
              <a:t>Trouble </a:t>
            </a:r>
          </a:p>
          <a:p>
            <a:pPr algn="r">
              <a:lnSpc>
                <a:spcPct val="80000"/>
              </a:lnSpc>
            </a:pPr>
            <a:r>
              <a:rPr lang="en-CA" sz="3200" b="1" dirty="0">
                <a:latin typeface="Poor Richard" panose="02080502050505020702" pitchFamily="18" charset="0"/>
                <a:cs typeface="Aparajita" panose="020B0604020202020204" pitchFamily="34" charset="0"/>
              </a:rPr>
              <a:t>Maker</a:t>
            </a:r>
          </a:p>
        </p:txBody>
      </p:sp>
    </p:spTree>
    <p:extLst>
      <p:ext uri="{BB962C8B-B14F-4D97-AF65-F5344CB8AC3E}">
        <p14:creationId xmlns:p14="http://schemas.microsoft.com/office/powerpoint/2010/main" val="36708864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p:cNvSpPr txBox="1">
            <a:spLocks/>
          </p:cNvSpPr>
          <p:nvPr/>
        </p:nvSpPr>
        <p:spPr>
          <a:xfrm>
            <a:off x="1403648" y="1628800"/>
            <a:ext cx="6336704" cy="42484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200"/>
              </a:spcAft>
              <a:buNone/>
            </a:pPr>
            <a:r>
              <a:rPr lang="en-CA" altLang="en-US" sz="2400" b="1" u="sng" dirty="0">
                <a:latin typeface="Arial" panose="020B0604020202020204" pitchFamily="34" charset="0"/>
                <a:cs typeface="Arial" panose="020B0604020202020204" pitchFamily="34" charset="0"/>
              </a:rPr>
              <a:t>Instructions</a:t>
            </a:r>
          </a:p>
          <a:p>
            <a:pPr marL="457200" indent="-457200">
              <a:spcBef>
                <a:spcPts val="0"/>
              </a:spcBef>
              <a:spcAft>
                <a:spcPts val="1200"/>
              </a:spcAft>
              <a:buFont typeface="+mj-lt"/>
              <a:buAutoNum type="arabicParenR"/>
            </a:pPr>
            <a:r>
              <a:rPr lang="en-CA" altLang="en-US" sz="2400" b="1" dirty="0">
                <a:latin typeface="Arial" panose="020B0604020202020204" pitchFamily="34" charset="0"/>
                <a:cs typeface="Arial" panose="020B0604020202020204" pitchFamily="34" charset="0"/>
              </a:rPr>
              <a:t>Separate into groups of 3 or 4 trainees.</a:t>
            </a:r>
          </a:p>
          <a:p>
            <a:pPr marL="457200" indent="-457200">
              <a:spcBef>
                <a:spcPts val="0"/>
              </a:spcBef>
              <a:spcAft>
                <a:spcPts val="1200"/>
              </a:spcAft>
              <a:buFont typeface="+mj-lt"/>
              <a:buAutoNum type="arabicParenR"/>
            </a:pPr>
            <a:r>
              <a:rPr lang="en-CA" altLang="en-US" sz="2400" b="1" dirty="0">
                <a:latin typeface="Arial" panose="020B0604020202020204" pitchFamily="34" charset="0"/>
                <a:cs typeface="Arial" panose="020B0604020202020204" pitchFamily="34" charset="0"/>
              </a:rPr>
              <a:t>Select 3 crew member behaviours that may warrant disciplinary action.</a:t>
            </a:r>
          </a:p>
          <a:p>
            <a:pPr marL="457200" indent="-457200">
              <a:spcBef>
                <a:spcPts val="0"/>
              </a:spcBef>
              <a:spcAft>
                <a:spcPts val="1200"/>
              </a:spcAft>
              <a:buFont typeface="+mj-lt"/>
              <a:buAutoNum type="arabicParenR"/>
            </a:pPr>
            <a:r>
              <a:rPr lang="en-CA" altLang="en-US" sz="2400" b="1" dirty="0">
                <a:latin typeface="Arial" panose="020B0604020202020204" pitchFamily="34" charset="0"/>
                <a:cs typeface="Arial" panose="020B0604020202020204" pitchFamily="34" charset="0"/>
              </a:rPr>
              <a:t>Discuss how each member of the group would react to every situation.</a:t>
            </a:r>
          </a:p>
          <a:p>
            <a:pPr marL="457200" indent="-457200">
              <a:spcBef>
                <a:spcPts val="0"/>
              </a:spcBef>
              <a:spcAft>
                <a:spcPts val="1200"/>
              </a:spcAft>
              <a:buFont typeface="+mj-lt"/>
              <a:buAutoNum type="arabicParenR"/>
            </a:pPr>
            <a:r>
              <a:rPr lang="en-CA" altLang="en-US" sz="2400" b="1" dirty="0">
                <a:latin typeface="Arial" panose="020B0604020202020204" pitchFamily="34" charset="0"/>
                <a:cs typeface="Arial" panose="020B0604020202020204" pitchFamily="34" charset="0"/>
              </a:rPr>
              <a:t>Determine the best possible answer to each problem.</a:t>
            </a:r>
          </a:p>
          <a:p>
            <a:pPr marL="457200" indent="-457200">
              <a:spcBef>
                <a:spcPts val="0"/>
              </a:spcBef>
              <a:spcAft>
                <a:spcPts val="1200"/>
              </a:spcAft>
              <a:buFont typeface="+mj-lt"/>
              <a:buAutoNum type="arabicParenR"/>
            </a:pPr>
            <a:r>
              <a:rPr lang="en-CA" altLang="en-US" sz="2400" b="1" dirty="0">
                <a:latin typeface="Arial" panose="020B0604020202020204" pitchFamily="34" charset="0"/>
                <a:cs typeface="Arial" panose="020B0604020202020204" pitchFamily="34" charset="0"/>
              </a:rPr>
              <a:t>Share the most challenging scenario.</a:t>
            </a:r>
          </a:p>
        </p:txBody>
      </p:sp>
      <p:sp>
        <p:nvSpPr>
          <p:cNvPr id="4" name="Title 2"/>
          <p:cNvSpPr txBox="1">
            <a:spLocks/>
          </p:cNvSpPr>
          <p:nvPr/>
        </p:nvSpPr>
        <p:spPr>
          <a:xfrm>
            <a:off x="687899" y="692696"/>
            <a:ext cx="7772400" cy="720080"/>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Disciplinary Discussion</a:t>
            </a:r>
          </a:p>
        </p:txBody>
      </p:sp>
    </p:spTree>
    <p:extLst>
      <p:ext uri="{BB962C8B-B14F-4D97-AF65-F5344CB8AC3E}">
        <p14:creationId xmlns:p14="http://schemas.microsoft.com/office/powerpoint/2010/main" val="27217041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Instructor’s Experiences with Crew Discipline Issues</a:t>
            </a:r>
          </a:p>
        </p:txBody>
      </p:sp>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628800"/>
            <a:ext cx="5184576" cy="427056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Rectangle 1"/>
          <p:cNvSpPr/>
          <p:nvPr/>
        </p:nvSpPr>
        <p:spPr>
          <a:xfrm>
            <a:off x="3779912" y="1772816"/>
            <a:ext cx="3277233" cy="486287"/>
          </a:xfrm>
          <a:prstGeom prst="rect">
            <a:avLst/>
          </a:prstGeom>
        </p:spPr>
        <p:txBody>
          <a:bodyPr wrap="square">
            <a:spAutoFit/>
          </a:bodyPr>
          <a:lstStyle/>
          <a:p>
            <a:pPr algn="r">
              <a:lnSpc>
                <a:spcPct val="80000"/>
              </a:lnSpc>
            </a:pPr>
            <a:r>
              <a:rPr lang="en-CA" sz="3200" b="1" dirty="0">
                <a:latin typeface="Poor Richard" panose="02080502050505020702" pitchFamily="18" charset="0"/>
                <a:cs typeface="Aparajita" panose="020B0604020202020204" pitchFamily="34" charset="0"/>
              </a:rPr>
              <a:t>How  I  Discipline . . .   </a:t>
            </a:r>
          </a:p>
        </p:txBody>
      </p:sp>
    </p:spTree>
    <p:extLst>
      <p:ext uri="{BB962C8B-B14F-4D97-AF65-F5344CB8AC3E}">
        <p14:creationId xmlns:p14="http://schemas.microsoft.com/office/powerpoint/2010/main" val="27348101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p:cNvSpPr txBox="1">
            <a:spLocks/>
          </p:cNvSpPr>
          <p:nvPr/>
        </p:nvSpPr>
        <p:spPr>
          <a:xfrm>
            <a:off x="791580" y="1672404"/>
            <a:ext cx="7560840" cy="410445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1200"/>
              </a:spcAft>
            </a:pPr>
            <a:r>
              <a:rPr lang="en-US" altLang="en-US" b="1" dirty="0">
                <a:latin typeface="Arial" panose="020B0604020202020204" pitchFamily="34" charset="0"/>
                <a:cs typeface="Arial" panose="020B0604020202020204" pitchFamily="34" charset="0"/>
              </a:rPr>
              <a:t>Be loyal to your crew and your supervisors.</a:t>
            </a:r>
          </a:p>
          <a:p>
            <a:pPr>
              <a:spcBef>
                <a:spcPts val="0"/>
              </a:spcBef>
              <a:spcAft>
                <a:spcPts val="1200"/>
              </a:spcAft>
            </a:pPr>
            <a:r>
              <a:rPr lang="en-US" altLang="en-US" b="1" dirty="0">
                <a:latin typeface="Arial" panose="020B0604020202020204" pitchFamily="34" charset="0"/>
                <a:cs typeface="Arial" panose="020B0604020202020204" pitchFamily="34" charset="0"/>
              </a:rPr>
              <a:t>Set the best possible example.</a:t>
            </a:r>
          </a:p>
          <a:p>
            <a:pPr>
              <a:spcBef>
                <a:spcPts val="0"/>
              </a:spcBef>
              <a:spcAft>
                <a:spcPts val="1200"/>
              </a:spcAft>
            </a:pPr>
            <a:r>
              <a:rPr lang="en-US" altLang="en-US" b="1" dirty="0">
                <a:latin typeface="Arial" panose="020B0604020202020204" pitchFamily="34" charset="0"/>
                <a:cs typeface="Arial" panose="020B0604020202020204" pitchFamily="34" charset="0"/>
              </a:rPr>
              <a:t>Be approachable and flexible.</a:t>
            </a:r>
          </a:p>
          <a:p>
            <a:pPr>
              <a:spcBef>
                <a:spcPts val="0"/>
              </a:spcBef>
              <a:spcAft>
                <a:spcPts val="1200"/>
              </a:spcAft>
            </a:pPr>
            <a:r>
              <a:rPr lang="en-US" altLang="en-US" b="1" dirty="0">
                <a:latin typeface="Arial" panose="020B0604020202020204" pitchFamily="34" charset="0"/>
                <a:cs typeface="Arial" panose="020B0604020202020204" pitchFamily="34" charset="0"/>
              </a:rPr>
              <a:t>Think and make effective decisions.</a:t>
            </a:r>
          </a:p>
          <a:p>
            <a:pPr>
              <a:spcBef>
                <a:spcPts val="0"/>
              </a:spcBef>
              <a:spcAft>
                <a:spcPts val="1200"/>
              </a:spcAft>
            </a:pPr>
            <a:r>
              <a:rPr lang="en-US" altLang="en-US" b="1" dirty="0">
                <a:latin typeface="Arial" panose="020B0604020202020204" pitchFamily="34" charset="0"/>
                <a:cs typeface="Arial" panose="020B0604020202020204" pitchFamily="34" charset="0"/>
              </a:rPr>
              <a:t>Be reliable, honest and trustworthy.</a:t>
            </a:r>
          </a:p>
        </p:txBody>
      </p:sp>
      <p:sp>
        <p:nvSpPr>
          <p:cNvPr id="4" name="Title 2"/>
          <p:cNvSpPr txBox="1">
            <a:spLocks/>
          </p:cNvSpPr>
          <p:nvPr/>
        </p:nvSpPr>
        <p:spPr>
          <a:xfrm>
            <a:off x="685800" y="584684"/>
            <a:ext cx="7772400" cy="79208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400" dirty="0">
                <a:solidFill>
                  <a:schemeClr val="bg1"/>
                </a:solidFill>
                <a:latin typeface="Arial" panose="020B0604020202020204" pitchFamily="34" charset="0"/>
              </a:rPr>
              <a:t>Basic Leadership Principles</a:t>
            </a:r>
          </a:p>
        </p:txBody>
      </p:sp>
    </p:spTree>
    <p:extLst>
      <p:ext uri="{BB962C8B-B14F-4D97-AF65-F5344CB8AC3E}">
        <p14:creationId xmlns:p14="http://schemas.microsoft.com/office/powerpoint/2010/main" val="901800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p:cNvSpPr txBox="1">
            <a:spLocks/>
          </p:cNvSpPr>
          <p:nvPr/>
        </p:nvSpPr>
        <p:spPr>
          <a:xfrm>
            <a:off x="685800" y="1700808"/>
            <a:ext cx="7772400" cy="46805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1200"/>
              </a:spcAft>
            </a:pPr>
            <a:r>
              <a:rPr lang="en-US" altLang="en-US" sz="2400" b="1" dirty="0">
                <a:latin typeface="Arial" panose="020B0604020202020204" pitchFamily="34" charset="0"/>
                <a:cs typeface="Arial" panose="020B0604020202020204" pitchFamily="34" charset="0"/>
              </a:rPr>
              <a:t>Understand how the ICS is organized and where the your place is on wildfires.</a:t>
            </a:r>
          </a:p>
          <a:p>
            <a:pPr>
              <a:spcBef>
                <a:spcPts val="0"/>
              </a:spcBef>
              <a:spcAft>
                <a:spcPts val="1200"/>
              </a:spcAft>
            </a:pPr>
            <a:r>
              <a:rPr lang="en-US" altLang="en-US" sz="2400" b="1" dirty="0">
                <a:latin typeface="Arial" panose="020B0604020202020204" pitchFamily="34" charset="0"/>
                <a:cs typeface="Arial" panose="020B0604020202020204" pitchFamily="34" charset="0"/>
              </a:rPr>
              <a:t>Know the Chain of Command and Span of Control guidelines. </a:t>
            </a:r>
          </a:p>
          <a:p>
            <a:pPr>
              <a:spcBef>
                <a:spcPts val="0"/>
              </a:spcBef>
              <a:spcAft>
                <a:spcPts val="1200"/>
              </a:spcAft>
            </a:pPr>
            <a:r>
              <a:rPr lang="en-US" altLang="en-US" sz="2400" b="1" dirty="0">
                <a:latin typeface="Arial" panose="020B0604020202020204" pitchFamily="34" charset="0"/>
                <a:cs typeface="Arial" panose="020B0604020202020204" pitchFamily="34" charset="0"/>
              </a:rPr>
              <a:t>Have a working knowledge of fire </a:t>
            </a:r>
            <a:r>
              <a:rPr lang="en-US" altLang="en-US" sz="2400" b="1" dirty="0" err="1">
                <a:latin typeface="Arial" panose="020B0604020202020204" pitchFamily="34" charset="0"/>
                <a:cs typeface="Arial" panose="020B0604020202020204" pitchFamily="34" charset="0"/>
              </a:rPr>
              <a:t>behaviour</a:t>
            </a:r>
            <a:r>
              <a:rPr lang="en-US" altLang="en-US" sz="2400" b="1" dirty="0">
                <a:latin typeface="Arial" panose="020B0604020202020204" pitchFamily="34" charset="0"/>
                <a:cs typeface="Arial" panose="020B0604020202020204" pitchFamily="34" charset="0"/>
              </a:rPr>
              <a:t> and suppression methods.</a:t>
            </a:r>
          </a:p>
          <a:p>
            <a:pPr>
              <a:spcBef>
                <a:spcPts val="0"/>
              </a:spcBef>
              <a:spcAft>
                <a:spcPts val="1200"/>
              </a:spcAft>
            </a:pPr>
            <a:r>
              <a:rPr lang="en-US" altLang="en-US" sz="2400" b="1" dirty="0">
                <a:solidFill>
                  <a:srgbClr val="FF0000"/>
                </a:solidFill>
                <a:latin typeface="Arial" panose="020B0604020202020204" pitchFamily="34" charset="0"/>
                <a:cs typeface="Arial" panose="020B0604020202020204" pitchFamily="34" charset="0"/>
              </a:rPr>
              <a:t>Maintain fire crew safety at all times.</a:t>
            </a:r>
          </a:p>
          <a:p>
            <a:pPr>
              <a:spcBef>
                <a:spcPts val="0"/>
              </a:spcBef>
              <a:spcAft>
                <a:spcPts val="1200"/>
              </a:spcAft>
            </a:pPr>
            <a:r>
              <a:rPr lang="en-US" altLang="en-US" sz="2400" b="1" dirty="0">
                <a:latin typeface="Arial" panose="020B0604020202020204" pitchFamily="34" charset="0"/>
                <a:cs typeface="Arial" panose="020B0604020202020204" pitchFamily="34" charset="0"/>
              </a:rPr>
              <a:t>Establish positive relationships with your crew members.</a:t>
            </a:r>
          </a:p>
          <a:p>
            <a:pPr>
              <a:spcBef>
                <a:spcPts val="0"/>
              </a:spcBef>
              <a:spcAft>
                <a:spcPts val="1200"/>
              </a:spcAft>
            </a:pPr>
            <a:r>
              <a:rPr lang="en-US" altLang="en-US" sz="2400" b="1" dirty="0">
                <a:latin typeface="Arial" panose="020B0604020202020204" pitchFamily="34" charset="0"/>
                <a:cs typeface="Arial" panose="020B0604020202020204" pitchFamily="34" charset="0"/>
              </a:rPr>
              <a:t>Effectively motivate and discipline your fire crew.</a:t>
            </a:r>
          </a:p>
          <a:p>
            <a:pPr marL="0" indent="0">
              <a:spcBef>
                <a:spcPts val="0"/>
              </a:spcBef>
              <a:spcAft>
                <a:spcPts val="1200"/>
              </a:spcAft>
              <a:buNone/>
            </a:pPr>
            <a:endParaRPr lang="en-US" altLang="en-US" sz="2400" b="1" dirty="0">
              <a:latin typeface="Arial" panose="020B0604020202020204" pitchFamily="34" charset="0"/>
              <a:cs typeface="Arial" panose="020B0604020202020204" pitchFamily="34" charset="0"/>
            </a:endParaRPr>
          </a:p>
        </p:txBody>
      </p:sp>
      <p:sp>
        <p:nvSpPr>
          <p:cNvPr id="4" name="Title 2"/>
          <p:cNvSpPr txBox="1">
            <a:spLocks/>
          </p:cNvSpPr>
          <p:nvPr/>
        </p:nvSpPr>
        <p:spPr>
          <a:xfrm>
            <a:off x="685800" y="188640"/>
            <a:ext cx="7772400" cy="1152128"/>
          </a:xfrm>
          <a:prstGeom prst="rect">
            <a:avLst/>
          </a:prstGeom>
        </p:spPr>
        <p:txBody>
          <a:bodyPr/>
          <a:lstStyle>
            <a:lvl1pPr algn="r" defTabSz="914400" rtl="0" eaLnBrk="1" latinLnBrk="0" hangingPunct="1">
              <a:spcBef>
                <a:spcPct val="0"/>
              </a:spcBef>
              <a:buNone/>
              <a:defRPr sz="2000" b="1" kern="1200" baseline="0">
                <a:solidFill>
                  <a:schemeClr val="tx1">
                    <a:lumMod val="65000"/>
                    <a:lumOff val="35000"/>
                  </a:schemeClr>
                </a:solidFill>
                <a:latin typeface="Century Gothic" panose="020B0502020202020204" pitchFamily="34" charset="0"/>
                <a:ea typeface="+mj-ea"/>
                <a:cs typeface="Arial" panose="020B0604020202020204" pitchFamily="34" charset="0"/>
              </a:defRPr>
            </a:lvl1pPr>
          </a:lstStyle>
          <a:p>
            <a:pPr algn="ctr"/>
            <a:r>
              <a:rPr lang="en-CA" sz="4000" dirty="0">
                <a:solidFill>
                  <a:schemeClr val="bg1"/>
                </a:solidFill>
                <a:latin typeface="Arial" panose="020B0604020202020204" pitchFamily="34" charset="0"/>
              </a:rPr>
              <a:t>Your Role as a New </a:t>
            </a:r>
          </a:p>
          <a:p>
            <a:pPr algn="ctr"/>
            <a:r>
              <a:rPr lang="en-CA" sz="4000" dirty="0">
                <a:solidFill>
                  <a:schemeClr val="bg1"/>
                </a:solidFill>
                <a:latin typeface="Arial" panose="020B0604020202020204" pitchFamily="34" charset="0"/>
              </a:rPr>
              <a:t>Supervisor</a:t>
            </a:r>
          </a:p>
        </p:txBody>
      </p:sp>
    </p:spTree>
    <p:extLst>
      <p:ext uri="{BB962C8B-B14F-4D97-AF65-F5344CB8AC3E}">
        <p14:creationId xmlns:p14="http://schemas.microsoft.com/office/powerpoint/2010/main" val="9394032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700898" y="404664"/>
            <a:ext cx="7772400" cy="936104"/>
          </a:xfrm>
          <a:prstGeom prst="rect">
            <a:avLst/>
          </a:prstGeom>
        </p:spPr>
        <p:txBody>
          <a:bodyPr/>
          <a:lstStyle>
            <a:lvl1pPr algn="ctr" defTabSz="914400" rtl="0" eaLnBrk="1" latinLnBrk="0" hangingPunct="1">
              <a:spcBef>
                <a:spcPct val="0"/>
              </a:spcBef>
              <a:buNone/>
              <a:defRPr sz="4000" b="1" kern="1200" baseline="0">
                <a:solidFill>
                  <a:schemeClr val="tx1"/>
                </a:solidFill>
                <a:latin typeface="Arial" panose="020B0604020202020204" pitchFamily="34" charset="0"/>
                <a:ea typeface="+mj-ea"/>
                <a:cs typeface="Arial" panose="020B0604020202020204" pitchFamily="34" charset="0"/>
              </a:defRPr>
            </a:lvl1pPr>
          </a:lstStyle>
          <a:p>
            <a:r>
              <a:rPr lang="en-CA" sz="7200" dirty="0">
                <a:solidFill>
                  <a:schemeClr val="bg1"/>
                </a:solidFill>
              </a:rPr>
              <a:t>Questions?</a:t>
            </a:r>
          </a:p>
        </p:txBody>
      </p:sp>
      <p:pic>
        <p:nvPicPr>
          <p:cNvPr id="4" name="Picture 2" descr="I:\Information - Media\Crews\2003_DND Crews_McClureBarriere_BCF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7016" y="1710039"/>
            <a:ext cx="6340163" cy="4131223"/>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6900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ustom 1">
      <a:dk1>
        <a:srgbClr val="131E55"/>
      </a:dk1>
      <a:lt1>
        <a:srgbClr val="F2F2F2"/>
      </a:lt1>
      <a:dk2>
        <a:srgbClr val="131E55"/>
      </a:dk2>
      <a:lt2>
        <a:srgbClr val="F2F2F2"/>
      </a:lt2>
      <a:accent1>
        <a:srgbClr val="680000"/>
      </a:accent1>
      <a:accent2>
        <a:srgbClr val="131E55"/>
      </a:accent2>
      <a:accent3>
        <a:srgbClr val="901829"/>
      </a:accent3>
      <a:accent4>
        <a:srgbClr val="3751D2"/>
      </a:accent4>
      <a:accent5>
        <a:srgbClr val="141415"/>
      </a:accent5>
      <a:accent6>
        <a:srgbClr val="7F7F7F"/>
      </a:accent6>
      <a:hlink>
        <a:srgbClr val="168BBA"/>
      </a:hlink>
      <a:folHlink>
        <a:srgbClr val="C00000"/>
      </a:folHlink>
    </a:clrScheme>
    <a:fontScheme name="Custom 1">
      <a:majorFont>
        <a:latin typeface="Arial"/>
        <a:ea typeface=""/>
        <a:cs typeface=""/>
      </a:majorFont>
      <a:minorFont>
        <a:latin typeface="Arial"/>
        <a:ea typeface=""/>
        <a:cs typeface=""/>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Grid">
  <a:themeElements>
    <a:clrScheme name="Custom 1">
      <a:dk1>
        <a:srgbClr val="131E55"/>
      </a:dk1>
      <a:lt1>
        <a:srgbClr val="F2F2F2"/>
      </a:lt1>
      <a:dk2>
        <a:srgbClr val="131E55"/>
      </a:dk2>
      <a:lt2>
        <a:srgbClr val="F2F2F2"/>
      </a:lt2>
      <a:accent1>
        <a:srgbClr val="680000"/>
      </a:accent1>
      <a:accent2>
        <a:srgbClr val="131E55"/>
      </a:accent2>
      <a:accent3>
        <a:srgbClr val="901829"/>
      </a:accent3>
      <a:accent4>
        <a:srgbClr val="3751D2"/>
      </a:accent4>
      <a:accent5>
        <a:srgbClr val="141415"/>
      </a:accent5>
      <a:accent6>
        <a:srgbClr val="7F7F7F"/>
      </a:accent6>
      <a:hlink>
        <a:srgbClr val="168BBA"/>
      </a:hlink>
      <a:folHlink>
        <a:srgbClr val="C00000"/>
      </a:folHlink>
    </a:clrScheme>
    <a:fontScheme name="Custom 1">
      <a:majorFont>
        <a:latin typeface="Arial"/>
        <a:ea typeface=""/>
        <a:cs typeface=""/>
      </a:majorFont>
      <a:minorFont>
        <a:latin typeface="Arial"/>
        <a:ea typeface=""/>
        <a:cs typeface=""/>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6465</TotalTime>
  <Words>1940</Words>
  <Application>Microsoft Office PowerPoint</Application>
  <PresentationFormat>On-screen Show (4:3)</PresentationFormat>
  <Paragraphs>342</Paragraphs>
  <Slides>61</Slides>
  <Notes>1</Notes>
  <HiddenSlides>0</HiddenSlides>
  <MMClips>0</MMClips>
  <ScaleCrop>false</ScaleCrop>
  <HeadingPairs>
    <vt:vector size="6" baseType="variant">
      <vt:variant>
        <vt:lpstr>Fonts Used</vt:lpstr>
      </vt:variant>
      <vt:variant>
        <vt:i4>8</vt:i4>
      </vt:variant>
      <vt:variant>
        <vt:lpstr>Theme</vt:lpstr>
      </vt:variant>
      <vt:variant>
        <vt:i4>9</vt:i4>
      </vt:variant>
      <vt:variant>
        <vt:lpstr>Slide Titles</vt:lpstr>
      </vt:variant>
      <vt:variant>
        <vt:i4>61</vt:i4>
      </vt:variant>
    </vt:vector>
  </HeadingPairs>
  <TitlesOfParts>
    <vt:vector size="78" baseType="lpstr">
      <vt:lpstr>Aparajita</vt:lpstr>
      <vt:lpstr>Arial</vt:lpstr>
      <vt:lpstr>Calibri</vt:lpstr>
      <vt:lpstr>Century Gothic</vt:lpstr>
      <vt:lpstr>Poor Richard</vt:lpstr>
      <vt:lpstr>Times New Roman</vt:lpstr>
      <vt:lpstr>Wingdings</vt:lpstr>
      <vt:lpstr>Wingdings 2</vt:lpstr>
      <vt:lpstr>Grid</vt:lpstr>
      <vt:lpstr>4_Custom Design</vt:lpstr>
      <vt:lpstr>5_Custom Design</vt:lpstr>
      <vt:lpstr>2_Custom Design</vt:lpstr>
      <vt:lpstr>1_Grid</vt:lpstr>
      <vt:lpstr>3_Custom Design</vt:lpstr>
      <vt:lpstr>7_Custom Design</vt:lpstr>
      <vt:lpstr>6_Custom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Province of British Columbia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Bigelow, Tim FLNR:EX</dc:creator>
  <cp:lastModifiedBy>Antifaeff, Eric FLNR:EX</cp:lastModifiedBy>
  <cp:revision>552</cp:revision>
  <dcterms:created xsi:type="dcterms:W3CDTF">2015-12-18T17:09:20Z</dcterms:created>
  <dcterms:modified xsi:type="dcterms:W3CDTF">2019-03-19T17:10:18Z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